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60" r:id="rId2"/>
  </p:sldIdLst>
  <p:sldSz cx="28800425" cy="43200638"/>
  <p:notesSz cx="6761163" cy="9942513"/>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4008" y="-15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zh-CN" altLang="en-US"/>
              <a:t>单击此处编辑母版标题样式</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192575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346529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295623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301764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zh-CN" altLang="en-US"/>
              <a:t>单击此处编辑母版标题样式</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227319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1767423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CN" altLang="en-US"/>
              <a:t>单击此处编辑母版文本样式</a:t>
            </a:r>
          </a:p>
        </p:txBody>
      </p:sp>
      <p:sp>
        <p:nvSpPr>
          <p:cNvPr id="4" name="Content Placeholder 3"/>
          <p:cNvSpPr>
            <a:spLocks noGrp="1"/>
          </p:cNvSpPr>
          <p:nvPr>
            <p:ph sz="half" idx="2"/>
          </p:nvPr>
        </p:nvSpPr>
        <p:spPr>
          <a:xfrm>
            <a:off x="1983784" y="15780233"/>
            <a:ext cx="12183928"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zh-CN" altLang="en-US"/>
              <a:t>单击此处编辑母版文本样式</a:t>
            </a:r>
          </a:p>
        </p:txBody>
      </p:sp>
      <p:sp>
        <p:nvSpPr>
          <p:cNvPr id="6" name="Content Placeholder 5"/>
          <p:cNvSpPr>
            <a:spLocks noGrp="1"/>
          </p:cNvSpPr>
          <p:nvPr>
            <p:ph sz="quarter" idx="4"/>
          </p:nvPr>
        </p:nvSpPr>
        <p:spPr>
          <a:xfrm>
            <a:off x="14580217" y="15780233"/>
            <a:ext cx="12243932"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4021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107284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399356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zh-CN" altLang="en-US"/>
              <a:t>单击此处编辑母版标题样式</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391435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zh-CN" altLang="en-US"/>
              <a:t>单击图标添加图片</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3BE1F17-62D0-4AD0-BE42-D28A3A6F3C0C}" type="datetimeFigureOut">
              <a:rPr lang="zh-CN" altLang="en-US" smtClean="0"/>
              <a:t>2023/3/2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335857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F3BE1F17-62D0-4AD0-BE42-D28A3A6F3C0C}" type="datetimeFigureOut">
              <a:rPr lang="zh-CN" altLang="en-US" smtClean="0"/>
              <a:t>2023/3/2</a:t>
            </a:fld>
            <a:endParaRPr lang="zh-CN" alt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E3352427-3E89-4AA5-A648-EC51C5874096}" type="slidenum">
              <a:rPr lang="zh-CN" altLang="en-US" smtClean="0"/>
              <a:t>‹#›</a:t>
            </a:fld>
            <a:endParaRPr lang="zh-CN" altLang="en-US"/>
          </a:p>
        </p:txBody>
      </p:sp>
    </p:spTree>
    <p:extLst>
      <p:ext uri="{BB962C8B-B14F-4D97-AF65-F5344CB8AC3E}">
        <p14:creationId xmlns:p14="http://schemas.microsoft.com/office/powerpoint/2010/main" val="20667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descr="poster 模板 90X120CM 招贴2"/>
          <p:cNvPicPr>
            <a:picLocks noChangeArrowheads="1"/>
          </p:cNvPicPr>
          <p:nvPr/>
        </p:nvPicPr>
        <p:blipFill rotWithShape="1">
          <a:blip r:embed="rId2">
            <a:extLst>
              <a:ext uri="{28A0092B-C50C-407E-A947-70E740481C1C}">
                <a14:useLocalDpi xmlns:a14="http://schemas.microsoft.com/office/drawing/2010/main" val="0"/>
              </a:ext>
            </a:extLst>
          </a:blip>
          <a:srcRect t="7917"/>
          <a:stretch>
            <a:fillRect/>
          </a:stretch>
        </p:blipFill>
        <p:spPr bwMode="auto">
          <a:xfrm>
            <a:off x="-1" y="0"/>
            <a:ext cx="28800425" cy="432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图片 92">
            <a:extLst>
              <a:ext uri="{FF2B5EF4-FFF2-40B4-BE49-F238E27FC236}">
                <a16:creationId xmlns:a16="http://schemas.microsoft.com/office/drawing/2014/main" id="{F6CFE568-B148-2987-8E64-BB88F279D823}"/>
              </a:ext>
            </a:extLst>
          </p:cNvPr>
          <p:cNvPicPr>
            <a:picLocks noChangeAspect="1"/>
          </p:cNvPicPr>
          <p:nvPr/>
        </p:nvPicPr>
        <p:blipFill>
          <a:blip r:embed="rId3"/>
          <a:stretch>
            <a:fillRect/>
          </a:stretch>
        </p:blipFill>
        <p:spPr>
          <a:xfrm>
            <a:off x="13469883" y="14415783"/>
            <a:ext cx="14259697" cy="9129137"/>
          </a:xfrm>
          <a:prstGeom prst="rect">
            <a:avLst/>
          </a:prstGeom>
        </p:spPr>
      </p:pic>
      <p:pic>
        <p:nvPicPr>
          <p:cNvPr id="92" name="图片 91">
            <a:extLst>
              <a:ext uri="{FF2B5EF4-FFF2-40B4-BE49-F238E27FC236}">
                <a16:creationId xmlns:a16="http://schemas.microsoft.com/office/drawing/2014/main" id="{5BF1EC6C-C0F9-378A-32F9-0E848BB54E88}"/>
              </a:ext>
            </a:extLst>
          </p:cNvPr>
          <p:cNvPicPr>
            <a:picLocks noChangeAspect="1"/>
          </p:cNvPicPr>
          <p:nvPr/>
        </p:nvPicPr>
        <p:blipFill>
          <a:blip r:embed="rId3"/>
          <a:stretch>
            <a:fillRect/>
          </a:stretch>
        </p:blipFill>
        <p:spPr>
          <a:xfrm>
            <a:off x="14902294" y="25687695"/>
            <a:ext cx="12691804" cy="10765370"/>
          </a:xfrm>
          <a:prstGeom prst="rect">
            <a:avLst/>
          </a:prstGeom>
        </p:spPr>
      </p:pic>
      <p:sp>
        <p:nvSpPr>
          <p:cNvPr id="91" name="矩形 90">
            <a:extLst>
              <a:ext uri="{FF2B5EF4-FFF2-40B4-BE49-F238E27FC236}">
                <a16:creationId xmlns:a16="http://schemas.microsoft.com/office/drawing/2014/main" id="{9DE93B9F-5819-B3A3-D9A8-65CFD4658B59}"/>
              </a:ext>
            </a:extLst>
          </p:cNvPr>
          <p:cNvSpPr/>
          <p:nvPr/>
        </p:nvSpPr>
        <p:spPr>
          <a:xfrm>
            <a:off x="1094115" y="25738239"/>
            <a:ext cx="13631670" cy="10714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4492" y="6762650"/>
            <a:ext cx="27091436" cy="543734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8" dirty="0"/>
          </a:p>
        </p:txBody>
      </p:sp>
      <p:sp>
        <p:nvSpPr>
          <p:cNvPr id="46" name="矩形 45"/>
          <p:cNvSpPr/>
          <p:nvPr/>
        </p:nvSpPr>
        <p:spPr>
          <a:xfrm>
            <a:off x="854491" y="37011767"/>
            <a:ext cx="27091434" cy="3586815"/>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8"/>
          </a:p>
        </p:txBody>
      </p:sp>
      <p:grpSp>
        <p:nvGrpSpPr>
          <p:cNvPr id="3" name="组合 2">
            <a:extLst>
              <a:ext uri="{FF2B5EF4-FFF2-40B4-BE49-F238E27FC236}">
                <a16:creationId xmlns:a16="http://schemas.microsoft.com/office/drawing/2014/main" id="{F683C8BB-CF85-8EF4-0962-9D0B23820875}"/>
              </a:ext>
            </a:extLst>
          </p:cNvPr>
          <p:cNvGrpSpPr/>
          <p:nvPr/>
        </p:nvGrpSpPr>
        <p:grpSpPr>
          <a:xfrm>
            <a:off x="1799857" y="2330745"/>
            <a:ext cx="25200706" cy="4118136"/>
            <a:chOff x="1799858" y="2451783"/>
            <a:chExt cx="25200706" cy="4118136"/>
          </a:xfrm>
        </p:grpSpPr>
        <p:sp>
          <p:nvSpPr>
            <p:cNvPr id="6" name="Text Box 14"/>
            <p:cNvSpPr txBox="1">
              <a:spLocks noChangeArrowheads="1"/>
            </p:cNvSpPr>
            <p:nvPr/>
          </p:nvSpPr>
          <p:spPr bwMode="auto">
            <a:xfrm>
              <a:off x="2095331" y="2451783"/>
              <a:ext cx="24609760" cy="192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916" tIns="39957" rIns="79916" bIns="39957">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6000" b="1" dirty="0">
                  <a:solidFill>
                    <a:srgbClr val="202020"/>
                  </a:solidFill>
                  <a:latin typeface="Times New Roman" panose="02020603050405020304" pitchFamily="18" charset="0"/>
                  <a:ea typeface="黑体" panose="02010609060101010101" pitchFamily="49" charset="-122"/>
                  <a:cs typeface="Times New Roman" panose="02020603050405020304" pitchFamily="18" charset="0"/>
                </a:rPr>
                <a:t>Achieving flame retardancy and high transparency of polycarbonate based on low addition of linear polyborosiloxane</a:t>
              </a:r>
            </a:p>
          </p:txBody>
        </p:sp>
        <p:sp>
          <p:nvSpPr>
            <p:cNvPr id="20" name="Text Box 3"/>
            <p:cNvSpPr txBox="1">
              <a:spLocks noChangeArrowheads="1"/>
            </p:cNvSpPr>
            <p:nvPr/>
          </p:nvSpPr>
          <p:spPr bwMode="auto">
            <a:xfrm>
              <a:off x="1799858" y="4499963"/>
              <a:ext cx="25200706" cy="707886"/>
            </a:xfrm>
            <a:prstGeom prst="rect">
              <a:avLst/>
            </a:prstGeom>
            <a:noFill/>
            <a:ln>
              <a:noFill/>
            </a:ln>
          </p:spPr>
          <p:txBody>
            <a:bodyPr>
              <a:spAutoFit/>
            </a:bodyPr>
            <a:lstStyle>
              <a:lvl1pPr>
                <a:defRPr sz="9300">
                  <a:solidFill>
                    <a:schemeClr val="tx1"/>
                  </a:solidFill>
                  <a:latin typeface="Arial" panose="020B0604020202020204" pitchFamily="34" charset="0"/>
                  <a:ea typeface="宋体" panose="02010600030101010101" pitchFamily="2" charset="-122"/>
                </a:defRPr>
              </a:lvl1pPr>
              <a:lvl2pPr marL="742950" indent="-285750">
                <a:defRPr sz="9300">
                  <a:solidFill>
                    <a:schemeClr val="tx1"/>
                  </a:solidFill>
                  <a:latin typeface="Arial" panose="020B0604020202020204" pitchFamily="34" charset="0"/>
                  <a:ea typeface="宋体" panose="02010600030101010101" pitchFamily="2" charset="-122"/>
                </a:defRPr>
              </a:lvl2pPr>
              <a:lvl3pPr marL="1143000" indent="-228600">
                <a:defRPr sz="9300">
                  <a:solidFill>
                    <a:schemeClr val="tx1"/>
                  </a:solidFill>
                  <a:latin typeface="Arial" panose="020B0604020202020204" pitchFamily="34" charset="0"/>
                  <a:ea typeface="宋体" panose="02010600030101010101" pitchFamily="2" charset="-122"/>
                </a:defRPr>
              </a:lvl3pPr>
              <a:lvl4pPr marL="1600200" indent="-228600">
                <a:defRPr sz="9300">
                  <a:solidFill>
                    <a:schemeClr val="tx1"/>
                  </a:solidFill>
                  <a:latin typeface="Arial" panose="020B0604020202020204" pitchFamily="34" charset="0"/>
                  <a:ea typeface="宋体" panose="02010600030101010101" pitchFamily="2" charset="-122"/>
                </a:defRPr>
              </a:lvl4pPr>
              <a:lvl5pPr marL="2057400" indent="-228600">
                <a:defRPr sz="9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4000" b="1" i="1" baseline="30000" dirty="0">
                  <a:effectLst>
                    <a:outerShdw blurRad="38100" dist="38100" dir="2700000" algn="tl">
                      <a:srgbClr val="C0C0C0"/>
                    </a:outerShdw>
                  </a:effectLst>
                  <a:latin typeface="Times New Roman" panose="02020603050405020304" pitchFamily="18" charset="0"/>
                  <a:sym typeface="Calibri" panose="020F0502020204030204" pitchFamily="34" charset="0"/>
                </a:rPr>
                <a:t> </a:t>
              </a:r>
              <a:r>
                <a:rPr lang="zh-CN" altLang="en-US" sz="4000" b="1" i="1" dirty="0">
                  <a:effectLst>
                    <a:outerShdw blurRad="38100" dist="38100" dir="2700000" algn="tl">
                      <a:srgbClr val="C0C0C0"/>
                    </a:outerShdw>
                  </a:effectLst>
                  <a:latin typeface="Times New Roman" panose="02020603050405020304" pitchFamily="18" charset="0"/>
                  <a:sym typeface="Calibri" panose="020F0502020204030204" pitchFamily="34" charset="0"/>
                </a:rPr>
                <a:t> </a:t>
              </a:r>
              <a:r>
                <a:rPr lang="en-US" altLang="zh-CN" sz="4000" b="1" i="1" u="sng" dirty="0">
                  <a:effectLst>
                    <a:outerShdw blurRad="38100" dist="38100" dir="2700000" algn="tl">
                      <a:srgbClr val="C0C0C0"/>
                    </a:outerShdw>
                  </a:effectLst>
                  <a:latin typeface="Times New Roman" panose="02020603050405020304" pitchFamily="18" charset="0"/>
                  <a:sym typeface="Calibri" panose="020F0502020204030204" pitchFamily="34" charset="0"/>
                </a:rPr>
                <a:t>Zongsheng Liu</a:t>
              </a:r>
              <a:r>
                <a:rPr lang="zh-CN" altLang="en-US" sz="4000" b="1" i="1" dirty="0">
                  <a:effectLst>
                    <a:outerShdw blurRad="38100" dist="38100" dir="2700000" algn="tl">
                      <a:srgbClr val="C0C0C0"/>
                    </a:outerShdw>
                  </a:effectLst>
                  <a:latin typeface="Times New Roman" panose="02020603050405020304" pitchFamily="18" charset="0"/>
                  <a:sym typeface="Calibri" panose="020F0502020204030204" pitchFamily="34" charset="0"/>
                </a:rPr>
                <a:t>, </a:t>
              </a:r>
              <a:r>
                <a:rPr lang="en-US" altLang="zh-CN" sz="4000" b="1" i="1" dirty="0">
                  <a:effectLst>
                    <a:outerShdw blurRad="38100" dist="38100" dir="2700000" algn="tl">
                      <a:srgbClr val="C0C0C0"/>
                    </a:outerShdw>
                  </a:effectLst>
                  <a:latin typeface="Times New Roman" panose="02020603050405020304" pitchFamily="18" charset="0"/>
                  <a:sym typeface="Calibri" panose="020F0502020204030204" pitchFamily="34" charset="0"/>
                </a:rPr>
                <a:t>Meng Ma*, Zhaoliang Jiang,</a:t>
              </a:r>
              <a:r>
                <a:rPr lang="zh-CN" altLang="en-US" sz="4000" b="1" i="1" dirty="0">
                  <a:effectLst>
                    <a:outerShdw blurRad="38100" dist="38100" dir="2700000" algn="tl">
                      <a:srgbClr val="C0C0C0"/>
                    </a:outerShdw>
                  </a:effectLst>
                  <a:latin typeface="Times New Roman" panose="02020603050405020304" pitchFamily="18" charset="0"/>
                  <a:sym typeface="Calibri" panose="020F0502020204030204" pitchFamily="34" charset="0"/>
                </a:rPr>
                <a:t>  </a:t>
              </a:r>
              <a:r>
                <a:rPr lang="en-US" altLang="zh-CN" sz="4000" b="1" i="1" dirty="0">
                  <a:effectLst>
                    <a:outerShdw blurRad="38100" dist="38100" dir="2700000" algn="tl">
                      <a:srgbClr val="C0C0C0"/>
                    </a:outerShdw>
                  </a:effectLst>
                  <a:latin typeface="Times New Roman" panose="02020603050405020304" pitchFamily="18" charset="0"/>
                  <a:sym typeface="Calibri" panose="020F0502020204030204" pitchFamily="34" charset="0"/>
                </a:rPr>
                <a:t>Jian Xu, </a:t>
              </a:r>
              <a:r>
                <a:rPr lang="zh-CN" altLang="en-US" sz="4000" b="1" i="1" dirty="0">
                  <a:effectLst>
                    <a:outerShdw blurRad="38100" dist="38100" dir="2700000" algn="tl">
                      <a:srgbClr val="C0C0C0"/>
                    </a:outerShdw>
                  </a:effectLst>
                  <a:latin typeface="Times New Roman" panose="02020603050405020304" pitchFamily="18" charset="0"/>
                  <a:sym typeface="Calibri" panose="020F0502020204030204" pitchFamily="34" charset="0"/>
                </a:rPr>
                <a:t>and Xu Wang</a:t>
              </a:r>
              <a:r>
                <a:rPr lang="en-US" altLang="zh-CN" sz="4000" b="1" i="1" dirty="0">
                  <a:effectLst>
                    <a:outerShdw blurRad="38100" dist="38100" dir="2700000" algn="tl">
                      <a:srgbClr val="C0C0C0"/>
                    </a:outerShdw>
                  </a:effectLst>
                  <a:latin typeface="Times New Roman" panose="02020603050405020304" pitchFamily="18" charset="0"/>
                  <a:sym typeface="Calibri" panose="020F0502020204030204" pitchFamily="34" charset="0"/>
                </a:rPr>
                <a:t>*</a:t>
              </a:r>
              <a:endParaRPr lang="zh-CN" altLang="en-US" sz="4000" b="1" i="1" baseline="30000" dirty="0">
                <a:effectLst>
                  <a:outerShdw blurRad="38100" dist="38100" dir="2700000" algn="tl">
                    <a:srgbClr val="C0C0C0"/>
                  </a:outerShdw>
                </a:effectLst>
                <a:latin typeface="Times New Roman" panose="02020603050405020304" pitchFamily="18" charset="0"/>
                <a:ea typeface="黑体" panose="02010609060101010101" pitchFamily="49" charset="-122"/>
              </a:endParaRPr>
            </a:p>
          </p:txBody>
        </p:sp>
        <p:sp>
          <p:nvSpPr>
            <p:cNvPr id="21" name="Text Box 4"/>
            <p:cNvSpPr txBox="1">
              <a:spLocks noChangeArrowheads="1"/>
            </p:cNvSpPr>
            <p:nvPr/>
          </p:nvSpPr>
          <p:spPr bwMode="auto">
            <a:xfrm>
              <a:off x="2548510" y="5369590"/>
              <a:ext cx="23703405" cy="1200329"/>
            </a:xfrm>
            <a:prstGeom prst="rect">
              <a:avLst/>
            </a:prstGeom>
            <a:noFill/>
            <a:ln>
              <a:noFill/>
            </a:ln>
          </p:spPr>
          <p:txBody>
            <a:bodyPr wrap="square">
              <a:spAutoFit/>
            </a:bodyPr>
            <a:lstStyle>
              <a:lvl1pPr>
                <a:defRPr sz="9300">
                  <a:solidFill>
                    <a:schemeClr val="tx1"/>
                  </a:solidFill>
                  <a:latin typeface="Arial" panose="020B0604020202020204" pitchFamily="34" charset="0"/>
                  <a:ea typeface="宋体" panose="02010600030101010101" pitchFamily="2" charset="-122"/>
                </a:defRPr>
              </a:lvl1pPr>
              <a:lvl2pPr marL="742950" indent="-285750">
                <a:defRPr sz="9300">
                  <a:solidFill>
                    <a:schemeClr val="tx1"/>
                  </a:solidFill>
                  <a:latin typeface="Arial" panose="020B0604020202020204" pitchFamily="34" charset="0"/>
                  <a:ea typeface="宋体" panose="02010600030101010101" pitchFamily="2" charset="-122"/>
                </a:defRPr>
              </a:lvl2pPr>
              <a:lvl3pPr marL="1143000" indent="-228600">
                <a:defRPr sz="9300">
                  <a:solidFill>
                    <a:schemeClr val="tx1"/>
                  </a:solidFill>
                  <a:latin typeface="Arial" panose="020B0604020202020204" pitchFamily="34" charset="0"/>
                  <a:ea typeface="宋体" panose="02010600030101010101" pitchFamily="2" charset="-122"/>
                </a:defRPr>
              </a:lvl3pPr>
              <a:lvl4pPr marL="1600200" indent="-228600">
                <a:defRPr sz="9300">
                  <a:solidFill>
                    <a:schemeClr val="tx1"/>
                  </a:solidFill>
                  <a:latin typeface="Arial" panose="020B0604020202020204" pitchFamily="34" charset="0"/>
                  <a:ea typeface="宋体" panose="02010600030101010101" pitchFamily="2" charset="-122"/>
                </a:defRPr>
              </a:lvl4pPr>
              <a:lvl5pPr marL="2057400" indent="-228600">
                <a:defRPr sz="9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93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3600" b="1" dirty="0">
                  <a:latin typeface="Times New Roman" panose="02020603050405020304" pitchFamily="18" charset="0"/>
                  <a:cs typeface="Times New Roman" panose="02020603050405020304" pitchFamily="18" charset="0"/>
                  <a:sym typeface="宋体" panose="02010600030101010101" pitchFamily="2" charset="-122"/>
                </a:rPr>
                <a:t>College of Materials Sciecne and Engineering, Zhejiang University of Technology, </a:t>
              </a:r>
              <a:r>
                <a:rPr lang="en-US" altLang="zh-CN" sz="3600" b="1" dirty="0">
                  <a:latin typeface="Times New Roman" panose="02020603050405020304" pitchFamily="18" charset="0"/>
                  <a:cs typeface="Times New Roman" panose="02020603050405020304" pitchFamily="18" charset="0"/>
                  <a:sym typeface="宋体" panose="02010600030101010101" pitchFamily="2" charset="-122"/>
                </a:rPr>
                <a:t>Hang</a:t>
              </a:r>
              <a:r>
                <a:rPr lang="zh-CN" altLang="en-US" sz="3600" b="1" dirty="0">
                  <a:latin typeface="Times New Roman" panose="02020603050405020304" pitchFamily="18" charset="0"/>
                  <a:cs typeface="Times New Roman" panose="02020603050405020304" pitchFamily="18" charset="0"/>
                  <a:sym typeface="宋体" panose="02010600030101010101" pitchFamily="2" charset="-122"/>
                </a:rPr>
                <a:t>zhou, China</a:t>
              </a:r>
              <a:endParaRPr lang="en-US" altLang="zh-CN" sz="36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defRPr/>
              </a:pPr>
              <a:r>
                <a:rPr lang="en-US" altLang="zh-CN" sz="3600" b="1" dirty="0">
                  <a:solidFill>
                    <a:srgbClr val="FF0000"/>
                  </a:solidFill>
                  <a:latin typeface="Times New Roman" panose="02020603050405020304" pitchFamily="18" charset="0"/>
                  <a:cs typeface="Times New Roman" panose="02020603050405020304" pitchFamily="18" charset="0"/>
                </a:rPr>
                <a:t>Corresponding author：mameng@zjut.edu.cn, wangxu@zjut.edu.cn</a:t>
              </a:r>
            </a:p>
          </p:txBody>
        </p:sp>
      </p:grpSp>
      <p:pic>
        <p:nvPicPr>
          <p:cNvPr id="11" name="图片 10">
            <a:extLst>
              <a:ext uri="{FF2B5EF4-FFF2-40B4-BE49-F238E27FC236}">
                <a16:creationId xmlns:a16="http://schemas.microsoft.com/office/drawing/2014/main" id="{33CEDE66-D72E-0A46-AC77-9B4FD15F7456}"/>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rightnessContrast bright="-52000" contrast="-20000"/>
                    </a14:imgEffect>
                  </a14:imgLayer>
                </a14:imgProps>
              </a:ext>
            </a:extLst>
          </a:blip>
          <a:stretch>
            <a:fillRect/>
          </a:stretch>
        </p:blipFill>
        <p:spPr>
          <a:xfrm>
            <a:off x="0" y="33239"/>
            <a:ext cx="16305431" cy="2376020"/>
          </a:xfrm>
          <a:prstGeom prst="rect">
            <a:avLst/>
          </a:prstGeom>
        </p:spPr>
      </p:pic>
      <p:pic>
        <p:nvPicPr>
          <p:cNvPr id="14" name="图片 13">
            <a:extLst>
              <a:ext uri="{FF2B5EF4-FFF2-40B4-BE49-F238E27FC236}">
                <a16:creationId xmlns:a16="http://schemas.microsoft.com/office/drawing/2014/main" id="{AB4B9EB0-0842-5F5C-8337-34BF26FC8A2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86" b="90190" l="2500" r="96250">
                        <a14:foregroundMark x1="14219" y1="17277" x2="14219" y2="17277"/>
                        <a14:foregroundMark x1="32500" y1="5417" x2="32500" y2="5417"/>
                        <a14:foregroundMark x1="50469" y1="878" x2="50469" y2="878"/>
                        <a14:foregroundMark x1="96406" y1="46266" x2="96406" y2="46266"/>
                        <a14:foregroundMark x1="2500" y1="43045" x2="2500" y2="43045"/>
                        <a14:foregroundMark x1="50000" y1="90190" x2="50000" y2="90190"/>
                      </a14:backgroundRemoval>
                    </a14:imgEffect>
                    <a14:imgEffect>
                      <a14:saturation sat="400000"/>
                    </a14:imgEffect>
                  </a14:imgLayer>
                </a14:imgProps>
              </a:ext>
            </a:extLst>
          </a:blip>
          <a:srcRect b="4200"/>
          <a:stretch/>
        </p:blipFill>
        <p:spPr>
          <a:xfrm>
            <a:off x="26251914" y="174472"/>
            <a:ext cx="2345532" cy="2397987"/>
          </a:xfrm>
          <a:prstGeom prst="rect">
            <a:avLst/>
          </a:prstGeom>
        </p:spPr>
      </p:pic>
      <p:sp>
        <p:nvSpPr>
          <p:cNvPr id="9" name="矩形 8">
            <a:extLst>
              <a:ext uri="{FF2B5EF4-FFF2-40B4-BE49-F238E27FC236}">
                <a16:creationId xmlns:a16="http://schemas.microsoft.com/office/drawing/2014/main" id="{1A65AC1E-A49B-31EC-1FAC-09014339EDC8}"/>
              </a:ext>
            </a:extLst>
          </p:cNvPr>
          <p:cNvSpPr/>
          <p:nvPr/>
        </p:nvSpPr>
        <p:spPr>
          <a:xfrm>
            <a:off x="898083" y="6804782"/>
            <a:ext cx="2967782" cy="915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Times New Roman" panose="02020603050405020304" pitchFamily="18" charset="0"/>
                <a:cs typeface="Times New Roman" panose="02020603050405020304" pitchFamily="18" charset="0"/>
              </a:rPr>
              <a:t>Abstract</a:t>
            </a:r>
            <a:endParaRPr lang="zh-CN" altLang="en-US" sz="4800" b="1"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1B922D65-DA60-6249-F541-60A3557F25FC}"/>
              </a:ext>
            </a:extLst>
          </p:cNvPr>
          <p:cNvSpPr txBox="1"/>
          <p:nvPr/>
        </p:nvSpPr>
        <p:spPr>
          <a:xfrm>
            <a:off x="1064618" y="7729281"/>
            <a:ext cx="26635466" cy="4401205"/>
          </a:xfrm>
          <a:prstGeom prst="rect">
            <a:avLst/>
          </a:prstGeom>
          <a:noFill/>
        </p:spPr>
        <p:txBody>
          <a:bodyPr wrap="square">
            <a:spAutoFit/>
          </a:bodyPr>
          <a:lstStyle/>
          <a:p>
            <a:pPr algn="just"/>
            <a:r>
              <a:rPr lang="en-US" altLang="zh-CN" sz="4000" dirty="0">
                <a:latin typeface="Times New Roman" panose="02020603050405020304" pitchFamily="18" charset="0"/>
                <a:cs typeface="Times New Roman" panose="02020603050405020304" pitchFamily="18" charset="0"/>
              </a:rPr>
              <a:t>As an engineering plastic with high transparency and excellent mechanical properties, polycarbonate (PC) is widely used in the production of many sensors, electronic and electrical equipment and 5G equipment. These applications require PC to have excellent flame retardancy, while maintaining excellent transparency and good mechanical strength. However, the existing flame retardants can not meet one of the requirements because of their inappropriate molecular design. In this work, a polyborosiloxane (PDPBS) flame retardant was synthesized, which endow PC with excellent flame retardancy and transparency while maintaining good mechanical properties. This work provides a new method for obtaining PC flame retardant composites with both flame retardant and transparent properties, and makes polycarbonate be applied in the above industries.</a:t>
            </a:r>
            <a:endParaRPr lang="zh-CN" altLang="en-US" sz="4000"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7A7B1443-45AE-6F69-02FA-E16C20D3B470}"/>
              </a:ext>
            </a:extLst>
          </p:cNvPr>
          <p:cNvSpPr/>
          <p:nvPr/>
        </p:nvSpPr>
        <p:spPr>
          <a:xfrm>
            <a:off x="887636" y="12510005"/>
            <a:ext cx="6163767" cy="9159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Times New Roman" panose="02020603050405020304" pitchFamily="18" charset="0"/>
                <a:cs typeface="Times New Roman" panose="02020603050405020304" pitchFamily="18" charset="0"/>
              </a:rPr>
              <a:t>Results and discussion</a:t>
            </a:r>
          </a:p>
        </p:txBody>
      </p:sp>
      <p:sp>
        <p:nvSpPr>
          <p:cNvPr id="19" name="矩形 18">
            <a:extLst>
              <a:ext uri="{FF2B5EF4-FFF2-40B4-BE49-F238E27FC236}">
                <a16:creationId xmlns:a16="http://schemas.microsoft.com/office/drawing/2014/main" id="{E1AE07E5-5FE7-6896-52E7-F4BF459F66D4}"/>
              </a:ext>
            </a:extLst>
          </p:cNvPr>
          <p:cNvSpPr/>
          <p:nvPr/>
        </p:nvSpPr>
        <p:spPr>
          <a:xfrm>
            <a:off x="875329" y="37011767"/>
            <a:ext cx="3266491" cy="9806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Times New Roman" panose="02020603050405020304" pitchFamily="18" charset="0"/>
                <a:cs typeface="Times New Roman" panose="02020603050405020304" pitchFamily="18" charset="0"/>
              </a:rPr>
              <a:t>Conclusion</a:t>
            </a:r>
          </a:p>
        </p:txBody>
      </p:sp>
      <p:pic>
        <p:nvPicPr>
          <p:cNvPr id="26" name="图片 25">
            <a:extLst>
              <a:ext uri="{FF2B5EF4-FFF2-40B4-BE49-F238E27FC236}">
                <a16:creationId xmlns:a16="http://schemas.microsoft.com/office/drawing/2014/main" id="{60E729AA-DF8C-8296-1869-3CE3A4238996}"/>
              </a:ext>
            </a:extLst>
          </p:cNvPr>
          <p:cNvPicPr>
            <a:picLocks noChangeAspect="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25577800" y="42087457"/>
            <a:ext cx="3234736" cy="1113182"/>
          </a:xfrm>
          <a:prstGeom prst="rect">
            <a:avLst/>
          </a:prstGeom>
          <a:ln>
            <a:noFill/>
          </a:ln>
        </p:spPr>
      </p:pic>
      <p:sp>
        <p:nvSpPr>
          <p:cNvPr id="25" name="文本框 24">
            <a:extLst>
              <a:ext uri="{FF2B5EF4-FFF2-40B4-BE49-F238E27FC236}">
                <a16:creationId xmlns:a16="http://schemas.microsoft.com/office/drawing/2014/main" id="{5EF1F626-E9DF-97A7-5846-8B68BAF12BDD}"/>
              </a:ext>
            </a:extLst>
          </p:cNvPr>
          <p:cNvSpPr txBox="1"/>
          <p:nvPr/>
        </p:nvSpPr>
        <p:spPr>
          <a:xfrm>
            <a:off x="1240538" y="23560999"/>
            <a:ext cx="12009320" cy="954107"/>
          </a:xfrm>
          <a:prstGeom prst="rect">
            <a:avLst/>
          </a:prstGeom>
          <a:noFill/>
        </p:spPr>
        <p:txBody>
          <a:bodyPr wrap="square">
            <a:spAutoFit/>
          </a:bodyPr>
          <a:lstStyle/>
          <a:p>
            <a:pPr algn="just"/>
            <a:r>
              <a:rPr lang="en-US" altLang="zh-CN" sz="2800" b="1" dirty="0">
                <a:latin typeface="Times New Roman" panose="02020603050405020304" pitchFamily="18" charset="0"/>
                <a:cs typeface="Times New Roman" panose="02020603050405020304" pitchFamily="18" charset="0"/>
              </a:rPr>
              <a:t>Figure 1. Screenshot of vertical combustion test: (a) PC, (b) PC/PDPBS-5; (c) Vertical combustion and LOI value and (d) Spline photos of  PC composites.</a:t>
            </a:r>
            <a:endParaRPr lang="zh-CN" altLang="en-US" sz="2800" b="1" dirty="0">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E33B43DC-74C0-DBCF-5303-CA55BAE9EB16}"/>
              </a:ext>
            </a:extLst>
          </p:cNvPr>
          <p:cNvSpPr txBox="1"/>
          <p:nvPr/>
        </p:nvSpPr>
        <p:spPr>
          <a:xfrm>
            <a:off x="917133" y="13595911"/>
            <a:ext cx="17179877" cy="707886"/>
          </a:xfrm>
          <a:prstGeom prst="rect">
            <a:avLst/>
          </a:prstGeom>
          <a:noFill/>
        </p:spPr>
        <p:txBody>
          <a:bodyPr wrap="square">
            <a:spAutoFit/>
          </a:bodyPr>
          <a:lstStyle/>
          <a:p>
            <a:pPr marL="571500" indent="-571500" algn="just">
              <a:buFont typeface="Wingdings" panose="05000000000000000000" pitchFamily="2" charset="2"/>
              <a:buChar char="n"/>
            </a:pPr>
            <a:r>
              <a:rPr lang="en-US" altLang="zh-CN" sz="4000" b="1" dirty="0">
                <a:highlight>
                  <a:srgbClr val="C0C0C0"/>
                </a:highlight>
                <a:latin typeface="Times New Roman" panose="02020603050405020304" pitchFamily="18" charset="0"/>
                <a:cs typeface="Times New Roman" panose="02020603050405020304" pitchFamily="18" charset="0"/>
              </a:rPr>
              <a:t>Effect of addition amount of PDPBS on flame retardancy of PC composites</a:t>
            </a:r>
            <a:endParaRPr lang="zh-CN" altLang="en-US" sz="4000" b="1" dirty="0">
              <a:highlight>
                <a:srgbClr val="C0C0C0"/>
              </a:highlight>
              <a:latin typeface="Times New Roman" panose="02020603050405020304" pitchFamily="18" charset="0"/>
              <a:cs typeface="Times New Roman" panose="02020603050405020304" pitchFamily="18" charset="0"/>
            </a:endParaRPr>
          </a:p>
        </p:txBody>
      </p:sp>
      <p:sp>
        <p:nvSpPr>
          <p:cNvPr id="43" name="文本框 42">
            <a:extLst>
              <a:ext uri="{FF2B5EF4-FFF2-40B4-BE49-F238E27FC236}">
                <a16:creationId xmlns:a16="http://schemas.microsoft.com/office/drawing/2014/main" id="{A65A8875-ED3F-CE2C-CC0D-F06C46F97DC0}"/>
              </a:ext>
            </a:extLst>
          </p:cNvPr>
          <p:cNvSpPr txBox="1"/>
          <p:nvPr/>
        </p:nvSpPr>
        <p:spPr>
          <a:xfrm>
            <a:off x="14462850" y="24979809"/>
            <a:ext cx="13380580" cy="707886"/>
          </a:xfrm>
          <a:prstGeom prst="rect">
            <a:avLst/>
          </a:prstGeom>
          <a:noFill/>
        </p:spPr>
        <p:txBody>
          <a:bodyPr wrap="square">
            <a:spAutoFit/>
          </a:bodyPr>
          <a:lstStyle/>
          <a:p>
            <a:pPr marL="571500" indent="-571500" algn="just">
              <a:buFont typeface="Wingdings" panose="05000000000000000000" pitchFamily="2" charset="2"/>
              <a:buChar char="n"/>
            </a:pPr>
            <a:r>
              <a:rPr lang="en-US" altLang="zh-CN" sz="4000" b="1" dirty="0">
                <a:highlight>
                  <a:srgbClr val="C0C0C0"/>
                </a:highlight>
                <a:latin typeface="Times New Roman" panose="02020603050405020304" pitchFamily="18" charset="0"/>
                <a:cs typeface="Times New Roman" panose="02020603050405020304" pitchFamily="18" charset="0"/>
              </a:rPr>
              <a:t>Transparency and mechanical property of PC Composites</a:t>
            </a:r>
            <a:endParaRPr lang="zh-CN" altLang="en-US" sz="4000" b="1" dirty="0">
              <a:highlight>
                <a:srgbClr val="C0C0C0"/>
              </a:highlight>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id="{4B9DA791-9767-6CF1-2AA7-899009842DD4}"/>
              </a:ext>
            </a:extLst>
          </p:cNvPr>
          <p:cNvSpPr txBox="1"/>
          <p:nvPr/>
        </p:nvSpPr>
        <p:spPr>
          <a:xfrm>
            <a:off x="15367820" y="35458744"/>
            <a:ext cx="12273270" cy="954107"/>
          </a:xfrm>
          <a:prstGeom prst="rect">
            <a:avLst/>
          </a:prstGeom>
          <a:noFill/>
        </p:spPr>
        <p:txBody>
          <a:bodyPr wrap="square">
            <a:spAutoFit/>
          </a:bodyPr>
          <a:lstStyle/>
          <a:p>
            <a:pPr algn="just"/>
            <a:r>
              <a:rPr lang="en-US" altLang="zh-CN" sz="2800" b="1" dirty="0">
                <a:latin typeface="Times New Roman" panose="02020603050405020304" pitchFamily="18" charset="0"/>
                <a:cs typeface="Times New Roman" panose="02020603050405020304" pitchFamily="18" charset="0"/>
              </a:rPr>
              <a:t>Figure 4. (a) UV-Vis spectra, (b) transmittance and haze, (c) stress-strain curve and (d) tensile strength and elongation at break of PC  composites</a:t>
            </a:r>
            <a:endParaRPr lang="zh-CN" altLang="en-US" sz="2800" b="1" dirty="0">
              <a:latin typeface="Times New Roman" panose="02020603050405020304" pitchFamily="18" charset="0"/>
              <a:cs typeface="Times New Roman" panose="02020603050405020304" pitchFamily="18" charset="0"/>
            </a:endParaRPr>
          </a:p>
        </p:txBody>
      </p:sp>
      <p:pic>
        <p:nvPicPr>
          <p:cNvPr id="62" name="图片 61">
            <a:extLst>
              <a:ext uri="{FF2B5EF4-FFF2-40B4-BE49-F238E27FC236}">
                <a16:creationId xmlns:a16="http://schemas.microsoft.com/office/drawing/2014/main" id="{75AA7AA2-2C99-5AC6-0B0D-03147EED546E}"/>
              </a:ext>
            </a:extLst>
          </p:cNvPr>
          <p:cNvPicPr>
            <a:picLocks noChangeAspect="1"/>
          </p:cNvPicPr>
          <p:nvPr/>
        </p:nvPicPr>
        <p:blipFill>
          <a:blip r:embed="rId10"/>
          <a:stretch>
            <a:fillRect/>
          </a:stretch>
        </p:blipFill>
        <p:spPr>
          <a:xfrm>
            <a:off x="14175626" y="16608205"/>
            <a:ext cx="12928422" cy="6936715"/>
          </a:xfrm>
          <a:prstGeom prst="rect">
            <a:avLst/>
          </a:prstGeom>
        </p:spPr>
      </p:pic>
      <p:sp>
        <p:nvSpPr>
          <p:cNvPr id="67" name="文本框 66">
            <a:extLst>
              <a:ext uri="{FF2B5EF4-FFF2-40B4-BE49-F238E27FC236}">
                <a16:creationId xmlns:a16="http://schemas.microsoft.com/office/drawing/2014/main" id="{E7EC8EB8-DC76-8BA5-EDC4-0FB108325023}"/>
              </a:ext>
            </a:extLst>
          </p:cNvPr>
          <p:cNvSpPr txBox="1"/>
          <p:nvPr/>
        </p:nvSpPr>
        <p:spPr>
          <a:xfrm>
            <a:off x="14175626" y="23530808"/>
            <a:ext cx="13241964" cy="954107"/>
          </a:xfrm>
          <a:prstGeom prst="rect">
            <a:avLst/>
          </a:prstGeom>
          <a:noFill/>
        </p:spPr>
        <p:txBody>
          <a:bodyPr wrap="square">
            <a:spAutoFit/>
          </a:bodyPr>
          <a:lstStyle/>
          <a:p>
            <a:pPr algn="just"/>
            <a:r>
              <a:rPr lang="en-US" altLang="zh-CN" sz="2800" b="1" dirty="0">
                <a:latin typeface="Times New Roman" panose="02020603050405020304" pitchFamily="18" charset="0"/>
                <a:cs typeface="Times New Roman" panose="02020603050405020304" pitchFamily="18" charset="0"/>
              </a:rPr>
              <a:t>Figure 2. Photos and micro-morphology of carbon residue after cone calorimetry test: (a, a</a:t>
            </a:r>
            <a:r>
              <a:rPr lang="en-US" altLang="zh-CN" sz="2800" b="1" baseline="-25000" dirty="0">
                <a:latin typeface="Times New Roman" panose="02020603050405020304" pitchFamily="18" charset="0"/>
                <a:cs typeface="Times New Roman" panose="02020603050405020304" pitchFamily="18" charset="0"/>
              </a:rPr>
              <a:t>1</a:t>
            </a:r>
            <a:r>
              <a:rPr lang="en-US" altLang="zh-CN" sz="2800" b="1" dirty="0">
                <a:latin typeface="Times New Roman" panose="02020603050405020304" pitchFamily="18" charset="0"/>
                <a:cs typeface="Times New Roman" panose="02020603050405020304" pitchFamily="18" charset="0"/>
              </a:rPr>
              <a:t>) PC, (b, b</a:t>
            </a:r>
            <a:r>
              <a:rPr lang="en-US" altLang="zh-CN" sz="2800" b="1" baseline="-25000" dirty="0">
                <a:latin typeface="Times New Roman" panose="02020603050405020304" pitchFamily="18" charset="0"/>
                <a:cs typeface="Times New Roman" panose="02020603050405020304" pitchFamily="18" charset="0"/>
              </a:rPr>
              <a:t>1</a:t>
            </a:r>
            <a:r>
              <a:rPr lang="en-US" altLang="zh-CN" sz="2800" b="1" dirty="0">
                <a:latin typeface="Times New Roman" panose="02020603050405020304" pitchFamily="18" charset="0"/>
                <a:cs typeface="Times New Roman" panose="02020603050405020304" pitchFamily="18" charset="0"/>
              </a:rPr>
              <a:t>) PC/PDPBS-5; (c) and (d) Raman spectrogram of carbon residue</a:t>
            </a:r>
            <a:endParaRPr lang="zh-CN" altLang="en-US" sz="2800" b="1" dirty="0">
              <a:latin typeface="Times New Roman" panose="02020603050405020304" pitchFamily="18" charset="0"/>
              <a:cs typeface="Times New Roman" panose="02020603050405020304" pitchFamily="18" charset="0"/>
            </a:endParaRPr>
          </a:p>
        </p:txBody>
      </p:sp>
      <p:graphicFrame>
        <p:nvGraphicFramePr>
          <p:cNvPr id="70" name="表格 4">
            <a:extLst>
              <a:ext uri="{FF2B5EF4-FFF2-40B4-BE49-F238E27FC236}">
                <a16:creationId xmlns:a16="http://schemas.microsoft.com/office/drawing/2014/main" id="{17D69191-F158-F08B-CAD8-CE72C13A2FCD}"/>
              </a:ext>
            </a:extLst>
          </p:cNvPr>
          <p:cNvGraphicFramePr>
            <a:graphicFrameLocks noGrp="1"/>
          </p:cNvGraphicFramePr>
          <p:nvPr>
            <p:extLst>
              <p:ext uri="{D42A27DB-BD31-4B8C-83A1-F6EECF244321}">
                <p14:modId xmlns:p14="http://schemas.microsoft.com/office/powerpoint/2010/main" val="139822474"/>
              </p:ext>
            </p:extLst>
          </p:nvPr>
        </p:nvGraphicFramePr>
        <p:xfrm>
          <a:off x="13625110" y="15063814"/>
          <a:ext cx="13968988" cy="1590258"/>
        </p:xfrm>
        <a:graphic>
          <a:graphicData uri="http://schemas.openxmlformats.org/drawingml/2006/table">
            <a:tbl>
              <a:tblPr firstRow="1" bandRow="1">
                <a:tableStyleId>{5C22544A-7EE6-4342-B048-85BDC9FD1C3A}</a:tableStyleId>
              </a:tblPr>
              <a:tblGrid>
                <a:gridCol w="2077871">
                  <a:extLst>
                    <a:ext uri="{9D8B030D-6E8A-4147-A177-3AD203B41FA5}">
                      <a16:colId xmlns:a16="http://schemas.microsoft.com/office/drawing/2014/main" val="2370675471"/>
                    </a:ext>
                  </a:extLst>
                </a:gridCol>
                <a:gridCol w="1183788">
                  <a:extLst>
                    <a:ext uri="{9D8B030D-6E8A-4147-A177-3AD203B41FA5}">
                      <a16:colId xmlns:a16="http://schemas.microsoft.com/office/drawing/2014/main" val="3030849473"/>
                    </a:ext>
                  </a:extLst>
                </a:gridCol>
                <a:gridCol w="2359742">
                  <a:extLst>
                    <a:ext uri="{9D8B030D-6E8A-4147-A177-3AD203B41FA5}">
                      <a16:colId xmlns:a16="http://schemas.microsoft.com/office/drawing/2014/main" val="3209664874"/>
                    </a:ext>
                  </a:extLst>
                </a:gridCol>
                <a:gridCol w="2182761">
                  <a:extLst>
                    <a:ext uri="{9D8B030D-6E8A-4147-A177-3AD203B41FA5}">
                      <a16:colId xmlns:a16="http://schemas.microsoft.com/office/drawing/2014/main" val="2781796414"/>
                    </a:ext>
                  </a:extLst>
                </a:gridCol>
                <a:gridCol w="2005781">
                  <a:extLst>
                    <a:ext uri="{9D8B030D-6E8A-4147-A177-3AD203B41FA5}">
                      <a16:colId xmlns:a16="http://schemas.microsoft.com/office/drawing/2014/main" val="647455759"/>
                    </a:ext>
                  </a:extLst>
                </a:gridCol>
                <a:gridCol w="1740309">
                  <a:extLst>
                    <a:ext uri="{9D8B030D-6E8A-4147-A177-3AD203B41FA5}">
                      <a16:colId xmlns:a16="http://schemas.microsoft.com/office/drawing/2014/main" val="2450618012"/>
                    </a:ext>
                  </a:extLst>
                </a:gridCol>
                <a:gridCol w="2418736">
                  <a:extLst>
                    <a:ext uri="{9D8B030D-6E8A-4147-A177-3AD203B41FA5}">
                      <a16:colId xmlns:a16="http://schemas.microsoft.com/office/drawing/2014/main" val="2977128513"/>
                    </a:ext>
                  </a:extLst>
                </a:gridCol>
              </a:tblGrid>
              <a:tr h="530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Samples</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TTI (s)</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PHRR (kW/m</a:t>
                      </a:r>
                      <a:r>
                        <a:rPr lang="en-US" altLang="zh-CN" sz="2400" b="1" kern="0" baseline="30000" dirty="0">
                          <a:solidFill>
                            <a:srgbClr val="000000"/>
                          </a:solidFill>
                          <a:effectLst/>
                          <a:latin typeface="Times New Roman" panose="02020603050405020304" pitchFamily="18" charset="0"/>
                          <a:ea typeface="+mn-ea"/>
                          <a:cs typeface="Times New Roman" panose="02020603050405020304" pitchFamily="18" charset="0"/>
                        </a:rPr>
                        <a:t>2</a:t>
                      </a: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THR (MJ/m</a:t>
                      </a:r>
                      <a:r>
                        <a:rPr lang="en-US" altLang="zh-CN" sz="2400" b="1" kern="0" baseline="30000" dirty="0">
                          <a:solidFill>
                            <a:srgbClr val="000000"/>
                          </a:solidFill>
                          <a:effectLst/>
                          <a:latin typeface="Times New Roman" panose="02020603050405020304" pitchFamily="18" charset="0"/>
                          <a:ea typeface="+mn-ea"/>
                          <a:cs typeface="Times New Roman" panose="02020603050405020304" pitchFamily="18" charset="0"/>
                        </a:rPr>
                        <a:t>2</a:t>
                      </a: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PSPR (m</a:t>
                      </a:r>
                      <a:r>
                        <a:rPr lang="en-US" altLang="zh-CN" sz="2400" b="1" kern="0" baseline="30000" dirty="0">
                          <a:solidFill>
                            <a:srgbClr val="000000"/>
                          </a:solidFill>
                          <a:effectLst/>
                          <a:latin typeface="Times New Roman" panose="02020603050405020304" pitchFamily="18" charset="0"/>
                          <a:ea typeface="+mn-ea"/>
                          <a:cs typeface="Times New Roman" panose="02020603050405020304" pitchFamily="18" charset="0"/>
                        </a:rPr>
                        <a:t>2</a:t>
                      </a: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/s)</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TSP (m</a:t>
                      </a:r>
                      <a:r>
                        <a:rPr lang="en-US" altLang="zh-CN" sz="2400" b="1" kern="0" baseline="30000" dirty="0">
                          <a:solidFill>
                            <a:srgbClr val="000000"/>
                          </a:solidFill>
                          <a:effectLst/>
                          <a:latin typeface="Times New Roman" panose="02020603050405020304" pitchFamily="18" charset="0"/>
                          <a:ea typeface="+mn-ea"/>
                          <a:cs typeface="Times New Roman" panose="02020603050405020304" pitchFamily="18" charset="0"/>
                        </a:rPr>
                        <a:t>2</a:t>
                      </a: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Char yield (wt%)</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solidFill>
                  </a:tcPr>
                </a:tc>
                <a:extLst>
                  <a:ext uri="{0D108BD9-81ED-4DB2-BD59-A6C34878D82A}">
                    <a16:rowId xmlns:a16="http://schemas.microsoft.com/office/drawing/2014/main" val="579972879"/>
                  </a:ext>
                </a:extLst>
              </a:tr>
              <a:tr h="530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PC</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59</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525</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78.5</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0.24</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22.75</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12.4</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905703270"/>
                  </a:ext>
                </a:extLst>
              </a:tr>
              <a:tr h="530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1" kern="0" dirty="0">
                          <a:solidFill>
                            <a:srgbClr val="000000"/>
                          </a:solidFill>
                          <a:effectLst/>
                          <a:latin typeface="Times New Roman" panose="02020603050405020304" pitchFamily="18" charset="0"/>
                          <a:ea typeface="+mn-ea"/>
                          <a:cs typeface="Times New Roman" panose="02020603050405020304" pitchFamily="18" charset="0"/>
                        </a:rPr>
                        <a:t>PC/PDPBS-5</a:t>
                      </a:r>
                      <a:endParaRPr lang="zh-CN" altLang="zh-CN" sz="2400" b="1" kern="100" dirty="0">
                        <a:effectLst/>
                        <a:latin typeface="Times New Roman" panose="02020603050405020304" pitchFamily="18" charset="0"/>
                        <a:ea typeface="+mn-ea"/>
                        <a:cs typeface="Times New Roman" panose="02020603050405020304" pitchFamily="18" charset="0"/>
                      </a:endParaRPr>
                    </a:p>
                  </a:txBody>
                  <a:tcPr anchor="ctr">
                    <a:solidFill>
                      <a:schemeClr val="accent6">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66</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462</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66.5</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0.23</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24.28</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tc>
                  <a:txBody>
                    <a:bodyPr/>
                    <a:lstStyle/>
                    <a:p>
                      <a:pPr algn="ctr"/>
                      <a:r>
                        <a:rPr lang="en-US" altLang="zh-CN" sz="2400" b="1" dirty="0">
                          <a:latin typeface="Times New Roman" panose="02020603050405020304" pitchFamily="18" charset="0"/>
                          <a:cs typeface="Times New Roman" panose="02020603050405020304" pitchFamily="18" charset="0"/>
                        </a:rPr>
                        <a:t>31.1</a:t>
                      </a:r>
                      <a:endParaRPr lang="zh-CN" altLang="en-US" sz="2400" b="1" dirty="0">
                        <a:latin typeface="Times New Roman" panose="02020603050405020304" pitchFamily="18" charset="0"/>
                        <a:cs typeface="Times New Roman" panose="02020603050405020304" pitchFamily="18" charset="0"/>
                      </a:endParaRPr>
                    </a:p>
                  </a:txBody>
                  <a:tcPr anchor="ctr">
                    <a:solidFill>
                      <a:schemeClr val="accent6">
                        <a:lumMod val="20000"/>
                        <a:lumOff val="80000"/>
                      </a:schemeClr>
                    </a:solidFill>
                  </a:tcPr>
                </a:tc>
                <a:extLst>
                  <a:ext uri="{0D108BD9-81ED-4DB2-BD59-A6C34878D82A}">
                    <a16:rowId xmlns:a16="http://schemas.microsoft.com/office/drawing/2014/main" val="575994602"/>
                  </a:ext>
                </a:extLst>
              </a:tr>
            </a:tbl>
          </a:graphicData>
        </a:graphic>
      </p:graphicFrame>
      <p:sp>
        <p:nvSpPr>
          <p:cNvPr id="71" name="文本框 70">
            <a:extLst>
              <a:ext uri="{FF2B5EF4-FFF2-40B4-BE49-F238E27FC236}">
                <a16:creationId xmlns:a16="http://schemas.microsoft.com/office/drawing/2014/main" id="{2955FA33-6AB0-04B0-0EEB-828C7EC5893A}"/>
              </a:ext>
            </a:extLst>
          </p:cNvPr>
          <p:cNvSpPr txBox="1"/>
          <p:nvPr/>
        </p:nvSpPr>
        <p:spPr>
          <a:xfrm>
            <a:off x="14157054" y="14501457"/>
            <a:ext cx="13260536" cy="523220"/>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Table 1. Data of the cone calorimetric experiment for PC and PC/PDPBS composites</a:t>
            </a:r>
            <a:endParaRPr lang="zh-CN" altLang="en-US" sz="2800" b="1" dirty="0">
              <a:latin typeface="Times New Roman" panose="02020603050405020304" pitchFamily="18" charset="0"/>
              <a:cs typeface="Times New Roman" panose="02020603050405020304" pitchFamily="18" charset="0"/>
            </a:endParaRPr>
          </a:p>
        </p:txBody>
      </p:sp>
      <p:sp>
        <p:nvSpPr>
          <p:cNvPr id="73" name="矩形 72">
            <a:extLst>
              <a:ext uri="{FF2B5EF4-FFF2-40B4-BE49-F238E27FC236}">
                <a16:creationId xmlns:a16="http://schemas.microsoft.com/office/drawing/2014/main" id="{282AC99B-9DD4-D1CC-128D-751F30E78D51}"/>
              </a:ext>
            </a:extLst>
          </p:cNvPr>
          <p:cNvSpPr/>
          <p:nvPr/>
        </p:nvSpPr>
        <p:spPr>
          <a:xfrm>
            <a:off x="854490" y="12470060"/>
            <a:ext cx="27091435" cy="2429318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8" dirty="0"/>
          </a:p>
        </p:txBody>
      </p:sp>
      <p:pic>
        <p:nvPicPr>
          <p:cNvPr id="81" name="图片 80">
            <a:extLst>
              <a:ext uri="{FF2B5EF4-FFF2-40B4-BE49-F238E27FC236}">
                <a16:creationId xmlns:a16="http://schemas.microsoft.com/office/drawing/2014/main" id="{CE72C706-278A-1321-3905-5D652C6453E1}"/>
              </a:ext>
            </a:extLst>
          </p:cNvPr>
          <p:cNvPicPr>
            <a:picLocks noChangeAspect="1"/>
          </p:cNvPicPr>
          <p:nvPr/>
        </p:nvPicPr>
        <p:blipFill>
          <a:blip r:embed="rId11"/>
          <a:stretch>
            <a:fillRect/>
          </a:stretch>
        </p:blipFill>
        <p:spPr>
          <a:xfrm>
            <a:off x="1240538" y="25834409"/>
            <a:ext cx="13159674" cy="4930727"/>
          </a:xfrm>
          <a:prstGeom prst="rect">
            <a:avLst/>
          </a:prstGeom>
        </p:spPr>
      </p:pic>
      <p:sp>
        <p:nvSpPr>
          <p:cNvPr id="83" name="文本框 82">
            <a:extLst>
              <a:ext uri="{FF2B5EF4-FFF2-40B4-BE49-F238E27FC236}">
                <a16:creationId xmlns:a16="http://schemas.microsoft.com/office/drawing/2014/main" id="{1A5EAC3C-0DC7-7979-D6EC-3519F8211B14}"/>
              </a:ext>
            </a:extLst>
          </p:cNvPr>
          <p:cNvSpPr txBox="1"/>
          <p:nvPr/>
        </p:nvSpPr>
        <p:spPr>
          <a:xfrm>
            <a:off x="466089" y="25005081"/>
            <a:ext cx="14259697" cy="707886"/>
          </a:xfrm>
          <a:prstGeom prst="rect">
            <a:avLst/>
          </a:prstGeom>
          <a:noFill/>
        </p:spPr>
        <p:txBody>
          <a:bodyPr wrap="square">
            <a:spAutoFit/>
          </a:bodyPr>
          <a:lstStyle/>
          <a:p>
            <a:pPr marL="1028700" lvl="1" indent="-571500">
              <a:buFont typeface="Wingdings" panose="05000000000000000000" pitchFamily="2" charset="2"/>
              <a:buChar char="n"/>
            </a:pPr>
            <a:r>
              <a:rPr lang="en-US" altLang="zh-CN" sz="4000" b="1" dirty="0">
                <a:highlight>
                  <a:srgbClr val="C0C0C0"/>
                </a:highlight>
                <a:latin typeface="Times New Roman" panose="02020603050405020304" pitchFamily="18" charset="0"/>
                <a:cs typeface="Times New Roman" panose="02020603050405020304" pitchFamily="18" charset="0"/>
              </a:rPr>
              <a:t>Thermal stability and thermal properties of PC composites</a:t>
            </a:r>
            <a:endParaRPr lang="zh-CN" altLang="en-US" sz="4000" b="1" dirty="0">
              <a:highlight>
                <a:srgbClr val="C0C0C0"/>
              </a:highlight>
              <a:latin typeface="Times New Roman" panose="02020603050405020304" pitchFamily="18" charset="0"/>
              <a:cs typeface="Times New Roman" panose="02020603050405020304" pitchFamily="18" charset="0"/>
            </a:endParaRPr>
          </a:p>
        </p:txBody>
      </p:sp>
      <p:pic>
        <p:nvPicPr>
          <p:cNvPr id="85" name="图片 84">
            <a:extLst>
              <a:ext uri="{FF2B5EF4-FFF2-40B4-BE49-F238E27FC236}">
                <a16:creationId xmlns:a16="http://schemas.microsoft.com/office/drawing/2014/main" id="{EE7671EB-03D0-DEC5-0B5E-FC119E1BDD52}"/>
              </a:ext>
            </a:extLst>
          </p:cNvPr>
          <p:cNvPicPr>
            <a:picLocks noChangeAspect="1"/>
          </p:cNvPicPr>
          <p:nvPr/>
        </p:nvPicPr>
        <p:blipFill>
          <a:blip r:embed="rId12"/>
          <a:stretch>
            <a:fillRect/>
          </a:stretch>
        </p:blipFill>
        <p:spPr>
          <a:xfrm>
            <a:off x="1799857" y="30918321"/>
            <a:ext cx="5445341" cy="4427452"/>
          </a:xfrm>
          <a:prstGeom prst="rect">
            <a:avLst/>
          </a:prstGeom>
        </p:spPr>
      </p:pic>
      <p:pic>
        <p:nvPicPr>
          <p:cNvPr id="86" name="图片 85">
            <a:extLst>
              <a:ext uri="{FF2B5EF4-FFF2-40B4-BE49-F238E27FC236}">
                <a16:creationId xmlns:a16="http://schemas.microsoft.com/office/drawing/2014/main" id="{39F6159B-10ED-313D-CE90-1494DF45A9C8}"/>
              </a:ext>
            </a:extLst>
          </p:cNvPr>
          <p:cNvPicPr>
            <a:picLocks noChangeAspect="1"/>
          </p:cNvPicPr>
          <p:nvPr/>
        </p:nvPicPr>
        <p:blipFill>
          <a:blip r:embed="rId13"/>
          <a:stretch>
            <a:fillRect/>
          </a:stretch>
        </p:blipFill>
        <p:spPr>
          <a:xfrm>
            <a:off x="14725786" y="25900037"/>
            <a:ext cx="12691804" cy="9441097"/>
          </a:xfrm>
          <a:prstGeom prst="rect">
            <a:avLst/>
          </a:prstGeom>
        </p:spPr>
      </p:pic>
      <p:sp>
        <p:nvSpPr>
          <p:cNvPr id="88" name="文本框 87">
            <a:extLst>
              <a:ext uri="{FF2B5EF4-FFF2-40B4-BE49-F238E27FC236}">
                <a16:creationId xmlns:a16="http://schemas.microsoft.com/office/drawing/2014/main" id="{923D46F1-A859-A409-8226-766D0E95FD3F}"/>
              </a:ext>
            </a:extLst>
          </p:cNvPr>
          <p:cNvSpPr txBox="1"/>
          <p:nvPr/>
        </p:nvSpPr>
        <p:spPr>
          <a:xfrm>
            <a:off x="7541275" y="31069216"/>
            <a:ext cx="7155013" cy="3970318"/>
          </a:xfrm>
          <a:prstGeom prst="rect">
            <a:avLst/>
          </a:prstGeom>
          <a:noFill/>
        </p:spPr>
        <p:txBody>
          <a:bodyPr wrap="square" rtlCol="0">
            <a:spAutoFit/>
          </a:bodyPr>
          <a:lstStyle/>
          <a:p>
            <a:pPr marL="571500" indent="-571500">
              <a:buFont typeface="Wingdings" panose="05000000000000000000" pitchFamily="2" charset="2"/>
              <a:buChar char="Ø"/>
            </a:pPr>
            <a:r>
              <a:rPr lang="en-US" altLang="zh-CN" sz="3600" dirty="0">
                <a:latin typeface="Times New Roman" panose="02020603050405020304" pitchFamily="18" charset="0"/>
                <a:cs typeface="Times New Roman" panose="02020603050405020304" pitchFamily="18" charset="0"/>
              </a:rPr>
              <a:t>The thermal stability of PDPBS can meet the processing temperature of PC.</a:t>
            </a:r>
          </a:p>
          <a:p>
            <a:pPr marL="571500" indent="-571500">
              <a:buFont typeface="Wingdings" panose="05000000000000000000" pitchFamily="2" charset="2"/>
              <a:buChar char="Ø"/>
            </a:pPr>
            <a:endParaRPr lang="en-US" altLang="zh-CN" sz="36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r>
              <a:rPr lang="en-US" altLang="zh-CN" sz="3600" dirty="0">
                <a:latin typeface="Times New Roman" panose="02020603050405020304" pitchFamily="18" charset="0"/>
                <a:cs typeface="Times New Roman" panose="02020603050405020304" pitchFamily="18" charset="0"/>
              </a:rPr>
              <a:t>The addition of flame retardant decreased the T</a:t>
            </a:r>
            <a:r>
              <a:rPr lang="en-US" altLang="zh-CN" sz="3600" baseline="-25000" dirty="0">
                <a:latin typeface="Times New Roman" panose="02020603050405020304" pitchFamily="18" charset="0"/>
                <a:cs typeface="Times New Roman" panose="02020603050405020304" pitchFamily="18" charset="0"/>
              </a:rPr>
              <a:t>g</a:t>
            </a:r>
            <a:r>
              <a:rPr lang="en-US" altLang="zh-CN" sz="3600" dirty="0">
                <a:latin typeface="Times New Roman" panose="02020603050405020304" pitchFamily="18" charset="0"/>
                <a:cs typeface="Times New Roman" panose="02020603050405020304" pitchFamily="18" charset="0"/>
              </a:rPr>
              <a:t> of PC, which was attributed to plasticization.</a:t>
            </a:r>
            <a:endParaRPr lang="zh-CN" altLang="en-US" sz="3600" dirty="0">
              <a:latin typeface="Times New Roman" panose="02020603050405020304" pitchFamily="18" charset="0"/>
              <a:cs typeface="Times New Roman" panose="02020603050405020304" pitchFamily="18" charset="0"/>
            </a:endParaRPr>
          </a:p>
        </p:txBody>
      </p:sp>
      <p:sp>
        <p:nvSpPr>
          <p:cNvPr id="90" name="文本框 89">
            <a:extLst>
              <a:ext uri="{FF2B5EF4-FFF2-40B4-BE49-F238E27FC236}">
                <a16:creationId xmlns:a16="http://schemas.microsoft.com/office/drawing/2014/main" id="{10D7FB97-9CC8-5654-037C-AF46A6EACF38}"/>
              </a:ext>
            </a:extLst>
          </p:cNvPr>
          <p:cNvSpPr txBox="1"/>
          <p:nvPr/>
        </p:nvSpPr>
        <p:spPr>
          <a:xfrm>
            <a:off x="1094115" y="35498958"/>
            <a:ext cx="13631670" cy="954107"/>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Figure 3. (a) and (b) TG/DTG curves of PC composites and PDPBS under nitrogen and Air conditions; (c) DSC curves of PC composites.</a:t>
            </a:r>
            <a:endParaRPr lang="zh-CN" altLang="en-US" sz="2800" b="1" dirty="0">
              <a:latin typeface="Times New Roman" panose="02020603050405020304" pitchFamily="18" charset="0"/>
              <a:cs typeface="Times New Roman" panose="02020603050405020304" pitchFamily="18" charset="0"/>
            </a:endParaRPr>
          </a:p>
        </p:txBody>
      </p:sp>
      <p:sp>
        <p:nvSpPr>
          <p:cNvPr id="96" name="文本框 95">
            <a:extLst>
              <a:ext uri="{FF2B5EF4-FFF2-40B4-BE49-F238E27FC236}">
                <a16:creationId xmlns:a16="http://schemas.microsoft.com/office/drawing/2014/main" id="{55AE267D-76C8-3F82-E85E-0D93A2326D8C}"/>
              </a:ext>
            </a:extLst>
          </p:cNvPr>
          <p:cNvSpPr txBox="1"/>
          <p:nvPr/>
        </p:nvSpPr>
        <p:spPr>
          <a:xfrm>
            <a:off x="1064619" y="37947732"/>
            <a:ext cx="26664962" cy="2554545"/>
          </a:xfrm>
          <a:prstGeom prst="rect">
            <a:avLst/>
          </a:prstGeom>
          <a:noFill/>
        </p:spPr>
        <p:txBody>
          <a:bodyPr wrap="square">
            <a:spAutoFit/>
          </a:bodyPr>
          <a:lstStyle/>
          <a:p>
            <a:pPr algn="just"/>
            <a:r>
              <a:rPr lang="en-US" altLang="zh-CN" sz="4000" dirty="0">
                <a:latin typeface="Times New Roman" panose="02020603050405020304" pitchFamily="18" charset="0"/>
                <a:cs typeface="Times New Roman" panose="02020603050405020304" pitchFamily="18" charset="0"/>
              </a:rPr>
              <a:t>This work can improve the </a:t>
            </a:r>
            <a:r>
              <a:rPr lang="en-US" altLang="zh-CN" sz="4000" b="1" dirty="0">
                <a:latin typeface="Times New Roman" panose="02020603050405020304" pitchFamily="18" charset="0"/>
                <a:cs typeface="Times New Roman" panose="02020603050405020304" pitchFamily="18" charset="0"/>
              </a:rPr>
              <a:t>flame retardancy </a:t>
            </a:r>
            <a:r>
              <a:rPr lang="en-US" altLang="zh-CN" sz="4000" dirty="0">
                <a:latin typeface="Times New Roman" panose="02020603050405020304" pitchFamily="18" charset="0"/>
                <a:cs typeface="Times New Roman" panose="02020603050405020304" pitchFamily="18" charset="0"/>
              </a:rPr>
              <a:t>of PC composites while still maintaining good </a:t>
            </a:r>
            <a:r>
              <a:rPr lang="en-US" altLang="zh-CN" sz="4000" b="1" dirty="0">
                <a:latin typeface="Times New Roman" panose="02020603050405020304" pitchFamily="18" charset="0"/>
                <a:cs typeface="Times New Roman" panose="02020603050405020304" pitchFamily="18" charset="0"/>
              </a:rPr>
              <a:t>transparency</a:t>
            </a:r>
            <a:r>
              <a:rPr lang="en-US" altLang="zh-CN" sz="4000" dirty="0">
                <a:latin typeface="Times New Roman" panose="02020603050405020304" pitchFamily="18" charset="0"/>
                <a:cs typeface="Times New Roman" panose="02020603050405020304" pitchFamily="18" charset="0"/>
              </a:rPr>
              <a:t>. The </a:t>
            </a:r>
            <a:r>
              <a:rPr lang="en-US" altLang="zh-CN" sz="4000" b="1" dirty="0">
                <a:latin typeface="Times New Roman" panose="02020603050405020304" pitchFamily="18" charset="0"/>
                <a:cs typeface="Times New Roman" panose="02020603050405020304" pitchFamily="18" charset="0"/>
              </a:rPr>
              <a:t>tensile strength and elongation at break </a:t>
            </a:r>
            <a:r>
              <a:rPr lang="en-US" altLang="zh-CN" sz="4000" dirty="0">
                <a:latin typeface="Times New Roman" panose="02020603050405020304" pitchFamily="18" charset="0"/>
                <a:cs typeface="Times New Roman" panose="02020603050405020304" pitchFamily="18" charset="0"/>
              </a:rPr>
              <a:t>of PC composites are kept at the same level as those of pure PC. This work provides a new method to obtain PC </a:t>
            </a:r>
            <a:r>
              <a:rPr lang="en-US" altLang="zh-CN" sz="4000" b="1" dirty="0">
                <a:latin typeface="Times New Roman" panose="02020603050405020304" pitchFamily="18" charset="0"/>
                <a:cs typeface="Times New Roman" panose="02020603050405020304" pitchFamily="18" charset="0"/>
              </a:rPr>
              <a:t>flame-retardant</a:t>
            </a:r>
            <a:r>
              <a:rPr lang="en-US" altLang="zh-CN" sz="4000" dirty="0">
                <a:latin typeface="Times New Roman" panose="02020603050405020304" pitchFamily="18" charset="0"/>
                <a:cs typeface="Times New Roman" panose="02020603050405020304" pitchFamily="18" charset="0"/>
              </a:rPr>
              <a:t> composites with both </a:t>
            </a:r>
            <a:r>
              <a:rPr lang="en-US" altLang="zh-CN" sz="4000" b="1" dirty="0">
                <a:latin typeface="Times New Roman" panose="02020603050405020304" pitchFamily="18" charset="0"/>
                <a:cs typeface="Times New Roman" panose="02020603050405020304" pitchFamily="18" charset="0"/>
              </a:rPr>
              <a:t>flame-retardant and transparent properties</a:t>
            </a:r>
            <a:r>
              <a:rPr lang="en-US" altLang="zh-CN" sz="4000" dirty="0">
                <a:latin typeface="Times New Roman" panose="02020603050405020304" pitchFamily="18" charset="0"/>
                <a:cs typeface="Times New Roman" panose="02020603050405020304" pitchFamily="18" charset="0"/>
              </a:rPr>
              <a:t>, and makes the practical application of polycarbonate in the above industries.</a:t>
            </a:r>
            <a:endParaRPr lang="zh-CN" altLang="en-US" sz="40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49AC6203-A485-D3D1-B3F2-982B14FA1AE3}"/>
              </a:ext>
            </a:extLst>
          </p:cNvPr>
          <p:cNvSpPr txBox="1"/>
          <p:nvPr/>
        </p:nvSpPr>
        <p:spPr>
          <a:xfrm>
            <a:off x="854490" y="40751905"/>
            <a:ext cx="27150428" cy="1077218"/>
          </a:xfrm>
          <a:prstGeom prst="rect">
            <a:avLst/>
          </a:prstGeom>
          <a:noFill/>
        </p:spPr>
        <p:txBody>
          <a:bodyPr wrap="square">
            <a:spAutoFit/>
          </a:bodyPr>
          <a:lstStyle/>
          <a:p>
            <a:pPr algn="just"/>
            <a:r>
              <a:rPr lang="en-US" altLang="zh-CN" sz="3200" b="1" dirty="0">
                <a:latin typeface="Times New Roman" panose="02020603050405020304" pitchFamily="18" charset="0"/>
                <a:cs typeface="Times New Roman" panose="02020603050405020304" pitchFamily="18" charset="0"/>
              </a:rPr>
              <a:t>Acknowledgements: this work was supported by the National Natural Science Foundation of China (grant no. 52273044) and the Key Research Program of Zhejiang Province (grant no. 2020C01010 ).</a:t>
            </a:r>
            <a:endParaRPr lang="zh-CN" altLang="en-US" sz="3200" b="1"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73DC8CD2-3FC5-A93A-5AAF-40B67525185A}"/>
              </a:ext>
            </a:extLst>
          </p:cNvPr>
          <p:cNvPicPr>
            <a:picLocks noChangeAspect="1"/>
          </p:cNvPicPr>
          <p:nvPr/>
        </p:nvPicPr>
        <p:blipFill>
          <a:blip r:embed="rId14"/>
          <a:stretch>
            <a:fillRect/>
          </a:stretch>
        </p:blipFill>
        <p:spPr>
          <a:xfrm>
            <a:off x="1521321" y="14438592"/>
            <a:ext cx="11760203" cy="9156986"/>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EwZTQ3NDliYjlmYWVlYjg4ZGU5ODRiMTNjMjM1ZDU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504</TotalTime>
  <Words>575</Words>
  <Application>Microsoft Office PowerPoint</Application>
  <PresentationFormat>自定义</PresentationFormat>
  <Paragraphs>42</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Calibri</vt:lpstr>
      <vt:lpstr>Calibri Light</vt:lpstr>
      <vt:lpstr>Times New Roman</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 浩</dc:creator>
  <cp:lastModifiedBy>宗胜</cp:lastModifiedBy>
  <cp:revision>52</cp:revision>
  <cp:lastPrinted>2023-03-02T05:54:11Z</cp:lastPrinted>
  <dcterms:created xsi:type="dcterms:W3CDTF">2021-09-13T11:36:00Z</dcterms:created>
  <dcterms:modified xsi:type="dcterms:W3CDTF">2023-03-02T11:05:56Z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C23946F9CB4641A8AD361B2BFC37161C</vt:lpwstr>
  </property>
  <property fmtid="{D5CDD505-2E9C-101B-9397-08002B2CF9AE}" pid="3" name="KSOProductBuildVer">
    <vt:lpwstr>2052-11.1.0.11744</vt:lpwstr>
  </property>
</Properties>
</file>