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Lst>
  <p:sldSz cx="32399288"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EEF2"/>
    <a:srgbClr val="FF9647"/>
    <a:srgbClr val="F66900"/>
    <a:srgbClr val="E26100"/>
    <a:srgbClr val="E838D3"/>
    <a:srgbClr val="B51BA3"/>
    <a:srgbClr val="E44AD2"/>
    <a:srgbClr val="AC967F"/>
    <a:srgbClr val="374FFF"/>
    <a:srgbClr val="718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62" autoAdjust="0"/>
    <p:restoredTop sz="93423" autoAdjust="0"/>
  </p:normalViewPr>
  <p:slideViewPr>
    <p:cSldViewPr snapToGrid="0">
      <p:cViewPr varScale="1">
        <p:scale>
          <a:sx n="10" d="100"/>
          <a:sy n="10" d="100"/>
        </p:scale>
        <p:origin x="232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zh-CN" altLang="en-US"/>
              <a:t>单击此处编辑母版标题样式</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401153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421329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365959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147719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zh-CN" altLang="en-US"/>
              <a:t>单击此处编辑母版标题样式</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283856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211381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zh-CN" altLang="en-US"/>
              <a:t>单击此处编辑母版文本样式</a:t>
            </a:r>
          </a:p>
        </p:txBody>
      </p:sp>
      <p:sp>
        <p:nvSpPr>
          <p:cNvPr id="4" name="Content Placeholder 3"/>
          <p:cNvSpPr>
            <a:spLocks noGrp="1"/>
          </p:cNvSpPr>
          <p:nvPr>
            <p:ph sz="half" idx="2"/>
          </p:nvPr>
        </p:nvSpPr>
        <p:spPr>
          <a:xfrm>
            <a:off x="2231675" y="15780233"/>
            <a:ext cx="13706415" cy="23210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zh-CN" altLang="en-US"/>
              <a:t>单击此处编辑母版文本样式</a:t>
            </a:r>
          </a:p>
        </p:txBody>
      </p:sp>
      <p:sp>
        <p:nvSpPr>
          <p:cNvPr id="6" name="Content Placeholder 5"/>
          <p:cNvSpPr>
            <a:spLocks noGrp="1"/>
          </p:cNvSpPr>
          <p:nvPr>
            <p:ph sz="quarter" idx="4"/>
          </p:nvPr>
        </p:nvSpPr>
        <p:spPr>
          <a:xfrm>
            <a:off x="16402142" y="15780233"/>
            <a:ext cx="13773917" cy="23210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338802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179201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164367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zh-CN" altLang="en-US"/>
              <a:t>单击此处编辑母版标题样式</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2718830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zh-CN" altLang="en-US"/>
              <a:t>单击图标添加图片</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55F2C57-5E2D-4630-8DD3-B8FCCF24B0E8}" type="datetimeFigureOut">
              <a:rPr lang="zh-CN" altLang="en-US" smtClean="0"/>
              <a:t>2023/3/4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172393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855F2C57-5E2D-4630-8DD3-B8FCCF24B0E8}" type="datetimeFigureOut">
              <a:rPr lang="zh-CN" altLang="en-US" smtClean="0"/>
              <a:t>2023/3/4</a:t>
            </a:fld>
            <a:endParaRPr lang="zh-CN" altLang="en-US"/>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EAB8A880-969F-45E6-8DEF-F97810D1097D}" type="slidenum">
              <a:rPr lang="zh-CN" altLang="en-US" smtClean="0"/>
              <a:t>‹#›</a:t>
            </a:fld>
            <a:endParaRPr lang="zh-CN" altLang="en-US"/>
          </a:p>
        </p:txBody>
      </p:sp>
    </p:spTree>
    <p:extLst>
      <p:ext uri="{BB962C8B-B14F-4D97-AF65-F5344CB8AC3E}">
        <p14:creationId xmlns:p14="http://schemas.microsoft.com/office/powerpoint/2010/main" val="7889415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Relationship Id="rId3" Type="http://schemas.microsoft.com/office/2007/relationships/hdphoto" Target="../media/hdphoto1.wdp"/><Relationship Id="rId7" Type="http://schemas.openxmlformats.org/officeDocument/2006/relationships/image" Target="../media/image5.t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tif"/><Relationship Id="rId5" Type="http://schemas.openxmlformats.org/officeDocument/2006/relationships/image" Target="../media/image3.png"/><Relationship Id="rId10" Type="http://schemas.openxmlformats.org/officeDocument/2006/relationships/image" Target="../media/image8.tif"/><Relationship Id="rId4" Type="http://schemas.openxmlformats.org/officeDocument/2006/relationships/image" Target="../media/image2.png"/><Relationship Id="rId9" Type="http://schemas.openxmlformats.org/officeDocument/2006/relationships/image" Target="../media/image7.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8000">
              <a:schemeClr val="accent6">
                <a:lumMod val="20000"/>
                <a:lumOff val="80000"/>
                <a:alpha val="40000"/>
              </a:schemeClr>
            </a:gs>
            <a:gs pos="68000">
              <a:schemeClr val="accent6">
                <a:lumMod val="20000"/>
                <a:lumOff val="80000"/>
                <a:alpha val="50000"/>
              </a:schemeClr>
            </a:gs>
            <a:gs pos="46000">
              <a:schemeClr val="accent6">
                <a:lumMod val="20000"/>
                <a:lumOff val="80000"/>
                <a:alpha val="60000"/>
              </a:schemeClr>
            </a:gs>
            <a:gs pos="22000">
              <a:schemeClr val="accent6">
                <a:lumMod val="20000"/>
                <a:lumOff val="80000"/>
                <a:alpha val="70000"/>
              </a:schemeClr>
            </a:gs>
            <a:gs pos="0">
              <a:srgbClr val="FF9647"/>
            </a:gs>
          </a:gsLst>
          <a:lin ang="5400000" scaled="1"/>
        </a:gradFill>
        <a:effectLst/>
      </p:bgPr>
    </p:bg>
    <p:spTree>
      <p:nvGrpSpPr>
        <p:cNvPr id="1" name=""/>
        <p:cNvGrpSpPr/>
        <p:nvPr/>
      </p:nvGrpSpPr>
      <p:grpSpPr>
        <a:xfrm>
          <a:off x="0" y="0"/>
          <a:ext cx="0" cy="0"/>
          <a:chOff x="0" y="0"/>
          <a:chExt cx="0" cy="0"/>
        </a:xfrm>
      </p:grpSpPr>
      <p:grpSp>
        <p:nvGrpSpPr>
          <p:cNvPr id="245" name="组合 244">
            <a:extLst>
              <a:ext uri="{FF2B5EF4-FFF2-40B4-BE49-F238E27FC236}">
                <a16:creationId xmlns:a16="http://schemas.microsoft.com/office/drawing/2014/main" id="{706E21AF-18FC-59C4-9131-57DBA5B6821C}"/>
              </a:ext>
            </a:extLst>
          </p:cNvPr>
          <p:cNvGrpSpPr/>
          <p:nvPr/>
        </p:nvGrpSpPr>
        <p:grpSpPr>
          <a:xfrm>
            <a:off x="28608214" y="1447382"/>
            <a:ext cx="3899141" cy="1874758"/>
            <a:chOff x="8636772" y="15295391"/>
            <a:chExt cx="3899141" cy="1874758"/>
          </a:xfrm>
          <a:noFill/>
        </p:grpSpPr>
        <p:pic>
          <p:nvPicPr>
            <p:cNvPr id="246" name="图片 245">
              <a:extLst>
                <a:ext uri="{FF2B5EF4-FFF2-40B4-BE49-F238E27FC236}">
                  <a16:creationId xmlns:a16="http://schemas.microsoft.com/office/drawing/2014/main" id="{9FF5EB00-FA54-5B5C-E3E1-54CA2EF9C6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756" b="97653" l="2032" r="47856">
                          <a14:foregroundMark x1="21896" y1="9390" x2="21896" y2="9390"/>
                          <a14:foregroundMark x1="25508" y1="30986" x2="25508" y2="30986"/>
                          <a14:foregroundMark x1="25282" y1="35211" x2="25282" y2="35211"/>
                          <a14:foregroundMark x1="23476" y1="31925" x2="23476" y2="31925"/>
                          <a14:foregroundMark x1="17607" y1="30516" x2="17607" y2="30516"/>
                          <a14:foregroundMark x1="22573" y1="41784" x2="22573" y2="41784"/>
                          <a14:foregroundMark x1="23251" y1="44131" x2="23251" y2="44131"/>
                          <a14:foregroundMark x1="26411" y1="45070" x2="26411" y2="45070"/>
                          <a14:foregroundMark x1="26637" y1="40376" x2="26637" y2="40376"/>
                          <a14:foregroundMark x1="28217" y1="40376" x2="28217" y2="40376"/>
                          <a14:foregroundMark x1="30700" y1="37089" x2="31151" y2="36620"/>
                          <a14:foregroundMark x1="31828" y1="32394" x2="31828" y2="32394"/>
                          <a14:foregroundMark x1="32731" y1="30047" x2="31828" y2="30047"/>
                          <a14:foregroundMark x1="29120" y1="30047" x2="29120" y2="30047"/>
                          <a14:foregroundMark x1="28217" y1="33803" x2="28217" y2="33803"/>
                        </a14:backgroundRemoval>
                      </a14:imgEffect>
                      <a14:imgEffect>
                        <a14:saturation sat="202000"/>
                      </a14:imgEffect>
                    </a14:imgLayer>
                  </a14:imgProps>
                </a:ext>
              </a:extLst>
            </a:blip>
            <a:stretch>
              <a:fillRect/>
            </a:stretch>
          </p:blipFill>
          <p:spPr>
            <a:xfrm>
              <a:off x="8636772" y="15295391"/>
              <a:ext cx="3899141" cy="1874757"/>
            </a:xfrm>
            <a:prstGeom prst="rect">
              <a:avLst/>
            </a:prstGeom>
            <a:grpFill/>
            <a:ln>
              <a:noFill/>
            </a:ln>
            <a:effectLst/>
          </p:spPr>
        </p:pic>
        <p:pic>
          <p:nvPicPr>
            <p:cNvPr id="247" name="图片 246">
              <a:extLst>
                <a:ext uri="{FF2B5EF4-FFF2-40B4-BE49-F238E27FC236}">
                  <a16:creationId xmlns:a16="http://schemas.microsoft.com/office/drawing/2014/main" id="{52B4790F-CBAF-0109-B64E-83FFE102DBE0}"/>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939" b="97653" l="1129" r="96163">
                          <a14:foregroundMark x1="77201" y1="26761" x2="77201" y2="26761"/>
                          <a14:foregroundMark x1="86682" y1="48826" x2="86682" y2="48826"/>
                          <a14:foregroundMark x1="74266" y1="69484" x2="74266" y2="69484"/>
                          <a14:foregroundMark x1="24379" y1="37559" x2="24379" y2="37559"/>
                          <a14:foregroundMark x1="30926" y1="75587" x2="30926" y2="75587"/>
                          <a14:foregroundMark x1="12867" y1="80751" x2="12867" y2="80751"/>
                        </a14:backgroundRemoval>
                      </a14:imgEffect>
                      <a14:imgEffect>
                        <a14:saturation sat="202000"/>
                      </a14:imgEffect>
                    </a14:imgLayer>
                  </a14:imgProps>
                </a:ext>
              </a:extLst>
            </a:blip>
            <a:srcRect l="48352"/>
            <a:stretch/>
          </p:blipFill>
          <p:spPr>
            <a:xfrm>
              <a:off x="10522086" y="15295392"/>
              <a:ext cx="2013827" cy="1874757"/>
            </a:xfrm>
            <a:prstGeom prst="rect">
              <a:avLst/>
            </a:prstGeom>
            <a:grpFill/>
            <a:ln>
              <a:noFill/>
            </a:ln>
            <a:effectLst/>
          </p:spPr>
        </p:pic>
      </p:grpSp>
      <p:sp>
        <p:nvSpPr>
          <p:cNvPr id="231" name="矩形: 圆角 230">
            <a:extLst>
              <a:ext uri="{FF2B5EF4-FFF2-40B4-BE49-F238E27FC236}">
                <a16:creationId xmlns:a16="http://schemas.microsoft.com/office/drawing/2014/main" id="{2CDBC02C-4B01-1BE2-9817-1A32BF2DEF38}"/>
              </a:ext>
            </a:extLst>
          </p:cNvPr>
          <p:cNvSpPr/>
          <p:nvPr/>
        </p:nvSpPr>
        <p:spPr>
          <a:xfrm>
            <a:off x="377254" y="7252930"/>
            <a:ext cx="31678607" cy="6882477"/>
          </a:xfrm>
          <a:prstGeom prst="roundRect">
            <a:avLst/>
          </a:prstGeom>
          <a:noFill/>
          <a:ln w="127000">
            <a:solidFill>
              <a:srgbClr val="FF9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28E86F5A-05F9-5CC6-6C22-F0E997A7D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36" y="2483403"/>
            <a:ext cx="3899142" cy="3899142"/>
          </a:xfrm>
          <a:prstGeom prst="rect">
            <a:avLst/>
          </a:prstGeom>
        </p:spPr>
      </p:pic>
      <p:sp>
        <p:nvSpPr>
          <p:cNvPr id="29" name="文本框 28">
            <a:extLst>
              <a:ext uri="{FF2B5EF4-FFF2-40B4-BE49-F238E27FC236}">
                <a16:creationId xmlns:a16="http://schemas.microsoft.com/office/drawing/2014/main" id="{D1A0F8F0-AD82-558F-22D4-53BD156C7FA3}"/>
              </a:ext>
            </a:extLst>
          </p:cNvPr>
          <p:cNvSpPr txBox="1"/>
          <p:nvPr/>
        </p:nvSpPr>
        <p:spPr>
          <a:xfrm>
            <a:off x="3429000" y="837903"/>
            <a:ext cx="25301574" cy="5078313"/>
          </a:xfrm>
          <a:prstGeom prst="rect">
            <a:avLst/>
          </a:prstGeom>
          <a:noFill/>
        </p:spPr>
        <p:txBody>
          <a:bodyPr wrap="square" rtlCol="0">
            <a:spAutoFit/>
          </a:bodyPr>
          <a:lstStyle/>
          <a:p>
            <a:pPr algn="ctr" defTabSz="460375"/>
            <a:r>
              <a:rPr lang="en-US" altLang="zh-CN" sz="8800" b="1" dirty="0">
                <a:latin typeface="Times New Roman" panose="02020603050405020304" pitchFamily="18" charset="0"/>
                <a:cs typeface="Times New Roman" panose="02020603050405020304" pitchFamily="18" charset="0"/>
              </a:rPr>
              <a:t>Cavity </a:t>
            </a:r>
            <a:r>
              <a:rPr lang="en-US" altLang="zh-CN" sz="100" b="1" dirty="0">
                <a:latin typeface="Times New Roman" panose="02020603050405020304" pitchFamily="18" charset="0"/>
                <a:cs typeface="Times New Roman" panose="02020603050405020304" pitchFamily="18" charset="0"/>
              </a:rPr>
              <a:t> </a:t>
            </a:r>
            <a:r>
              <a:rPr lang="en-US" altLang="zh-CN" sz="8800" b="1" dirty="0">
                <a:latin typeface="Times New Roman" panose="02020603050405020304" pitchFamily="18" charset="0"/>
                <a:cs typeface="Times New Roman" panose="02020603050405020304" pitchFamily="18" charset="0"/>
              </a:rPr>
              <a:t>expansion and nanohybrid copper phytate @ halloysite coated with </a:t>
            </a:r>
            <a:r>
              <a:rPr lang="en-US" altLang="zh-CN" sz="8800" b="1" dirty="0" err="1">
                <a:latin typeface="Times New Roman" panose="02020603050405020304" pitchFamily="18" charset="0"/>
                <a:cs typeface="Times New Roman" panose="02020603050405020304" pitchFamily="18" charset="0"/>
              </a:rPr>
              <a:t>polyphosphazene</a:t>
            </a:r>
            <a:r>
              <a:rPr lang="en-US" altLang="zh-CN" sz="8800" b="1" dirty="0">
                <a:latin typeface="Times New Roman" panose="02020603050405020304" pitchFamily="18" charset="0"/>
                <a:cs typeface="Times New Roman" panose="02020603050405020304" pitchFamily="18" charset="0"/>
              </a:rPr>
              <a:t> for reducing smoke release and fire hazard of epoxy resin</a:t>
            </a:r>
          </a:p>
          <a:p>
            <a:pPr algn="ctr" defTabSz="465138"/>
            <a:r>
              <a:rPr lang="en-US" altLang="zh-CN" sz="6000" dirty="0">
                <a:latin typeface="Times New Roman" panose="02020603050405020304" pitchFamily="18" charset="0"/>
                <a:cs typeface="Times New Roman" panose="02020603050405020304" pitchFamily="18" charset="0"/>
              </a:rPr>
              <a:t> </a:t>
            </a:r>
            <a:endParaRPr lang="zh-CN" altLang="en-US" sz="6000" dirty="0">
              <a:latin typeface="Times New Roman" panose="02020603050405020304" pitchFamily="18" charset="0"/>
              <a:cs typeface="Times New Roman" panose="02020603050405020304" pitchFamily="18" charset="0"/>
            </a:endParaRPr>
          </a:p>
        </p:txBody>
      </p:sp>
      <p:cxnSp>
        <p:nvCxnSpPr>
          <p:cNvPr id="51" name="直接连接符 50">
            <a:extLst>
              <a:ext uri="{FF2B5EF4-FFF2-40B4-BE49-F238E27FC236}">
                <a16:creationId xmlns:a16="http://schemas.microsoft.com/office/drawing/2014/main" id="{743DC6AF-0DB1-4732-AE7A-F079EA13B5FC}"/>
              </a:ext>
            </a:extLst>
          </p:cNvPr>
          <p:cNvCxnSpPr>
            <a:cxnSpLocks/>
          </p:cNvCxnSpPr>
          <p:nvPr/>
        </p:nvCxnSpPr>
        <p:spPr>
          <a:xfrm flipV="1">
            <a:off x="16250444" y="14670327"/>
            <a:ext cx="0" cy="28173548"/>
          </a:xfrm>
          <a:prstGeom prst="line">
            <a:avLst/>
          </a:prstGeom>
          <a:ln w="177800">
            <a:solidFill>
              <a:srgbClr val="FF9647"/>
            </a:solidFill>
            <a:prstDash val="solid"/>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83B57079-00FF-32A1-2176-2A9416367404}"/>
              </a:ext>
            </a:extLst>
          </p:cNvPr>
          <p:cNvSpPr txBox="1"/>
          <p:nvPr/>
        </p:nvSpPr>
        <p:spPr>
          <a:xfrm>
            <a:off x="1265707" y="7425420"/>
            <a:ext cx="4001416" cy="1323439"/>
          </a:xfrm>
          <a:prstGeom prst="rect">
            <a:avLst/>
          </a:prstGeom>
          <a:solidFill>
            <a:srgbClr val="FF9647"/>
          </a:solidFill>
        </p:spPr>
        <p:txBody>
          <a:bodyPr wrap="none" rtlCol="0">
            <a:spAutoFit/>
          </a:bodyPr>
          <a:lstStyle/>
          <a:p>
            <a:pPr algn="ctr"/>
            <a:r>
              <a:rPr lang="en-US" altLang="zh-CN" sz="8000" b="1" dirty="0">
                <a:latin typeface="Times New Roman" panose="02020603050405020304" pitchFamily="18" charset="0"/>
                <a:cs typeface="Times New Roman" panose="02020603050405020304" pitchFamily="18" charset="0"/>
              </a:rPr>
              <a:t>Abstract</a:t>
            </a:r>
            <a:endParaRPr lang="zh-CN" altLang="en-US" sz="8000" b="1" dirty="0">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D35E8EB8-8CA0-3268-7E0B-1404C238D34E}"/>
              </a:ext>
            </a:extLst>
          </p:cNvPr>
          <p:cNvSpPr txBox="1"/>
          <p:nvPr/>
        </p:nvSpPr>
        <p:spPr>
          <a:xfrm>
            <a:off x="1059328" y="8748508"/>
            <a:ext cx="30682721" cy="5262979"/>
          </a:xfrm>
          <a:prstGeom prst="rect">
            <a:avLst/>
          </a:prstGeom>
          <a:noFill/>
        </p:spPr>
        <p:txBody>
          <a:bodyPr wrap="square" rtlCol="0">
            <a:spAutoFit/>
          </a:bodyPr>
          <a:lstStyle/>
          <a:p>
            <a:pPr algn="just"/>
            <a:r>
              <a:rPr lang="en-US" altLang="zh-CN" sz="4800" dirty="0">
                <a:latin typeface="Times New Roman" panose="02020603050405020304" pitchFamily="18" charset="0"/>
                <a:cs typeface="Times New Roman" panose="02020603050405020304" pitchFamily="18" charset="0"/>
              </a:rPr>
              <a:t>In the present work, cavity expansion of HNTs was achieved by etching with sulfuric acid to improve its loading capacity. Then, copper phytate was synthesized and encapsulated in the HNTs to obtain </a:t>
            </a:r>
            <a:r>
              <a:rPr lang="en-US" altLang="zh-CN" sz="4800" dirty="0" err="1">
                <a:latin typeface="Times New Roman" panose="02020603050405020304" pitchFamily="18" charset="0"/>
                <a:cs typeface="Times New Roman" panose="02020603050405020304" pitchFamily="18" charset="0"/>
              </a:rPr>
              <a:t>Phyt</a:t>
            </a:r>
            <a:r>
              <a:rPr lang="en-US" altLang="zh-CN" sz="4800" dirty="0">
                <a:latin typeface="Times New Roman" panose="02020603050405020304" pitchFamily="18" charset="0"/>
                <a:cs typeface="Times New Roman" panose="02020603050405020304" pitchFamily="18" charset="0"/>
              </a:rPr>
              <a:t>-Cu@ HNTs. Finally, a </a:t>
            </a:r>
            <a:r>
              <a:rPr lang="en-US" altLang="zh-CN" sz="4800" dirty="0" err="1">
                <a:latin typeface="Times New Roman" panose="02020603050405020304" pitchFamily="18" charset="0"/>
                <a:cs typeface="Times New Roman" panose="02020603050405020304" pitchFamily="18" charset="0"/>
              </a:rPr>
              <a:t>sulfonyldiphenol</a:t>
            </a:r>
            <a:r>
              <a:rPr lang="en-US" altLang="zh-CN" sz="4800" dirty="0">
                <a:latin typeface="Times New Roman" panose="02020603050405020304" pitchFamily="18" charset="0"/>
                <a:cs typeface="Times New Roman" panose="02020603050405020304" pitchFamily="18" charset="0"/>
              </a:rPr>
              <a:t>-containing </a:t>
            </a:r>
            <a:r>
              <a:rPr lang="en-US" altLang="zh-CN" sz="4800" dirty="0" err="1">
                <a:latin typeface="Times New Roman" panose="02020603050405020304" pitchFamily="18" charset="0"/>
                <a:cs typeface="Times New Roman" panose="02020603050405020304" pitchFamily="18" charset="0"/>
              </a:rPr>
              <a:t>polyphosphazene</a:t>
            </a:r>
            <a:r>
              <a:rPr lang="en-US" altLang="zh-CN" sz="4800" dirty="0">
                <a:latin typeface="Times New Roman" panose="02020603050405020304" pitchFamily="18" charset="0"/>
                <a:cs typeface="Times New Roman" panose="02020603050405020304" pitchFamily="18" charset="0"/>
              </a:rPr>
              <a:t> derivative (PZS) was polymerized and wrapped on </a:t>
            </a:r>
            <a:r>
              <a:rPr lang="en-US" altLang="zh-CN" sz="4800" dirty="0" err="1">
                <a:latin typeface="Times New Roman" panose="02020603050405020304" pitchFamily="18" charset="0"/>
                <a:cs typeface="Times New Roman" panose="02020603050405020304" pitchFamily="18" charset="0"/>
              </a:rPr>
              <a:t>Phyt</a:t>
            </a:r>
            <a:r>
              <a:rPr lang="en-US" altLang="zh-CN" sz="4800" dirty="0">
                <a:latin typeface="Times New Roman" panose="02020603050405020304" pitchFamily="18" charset="0"/>
                <a:cs typeface="Times New Roman" panose="02020603050405020304" pitchFamily="18" charset="0"/>
              </a:rPr>
              <a:t>-Cu@ HNTs external surface to form a hierarchical nanohybrid structure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a:t>
            </a:r>
            <a:r>
              <a:rPr lang="en-US" altLang="zh-CN" sz="4800" dirty="0"/>
              <a:t> </a:t>
            </a:r>
            <a:r>
              <a:rPr lang="en-US" altLang="zh-CN" sz="4800" dirty="0">
                <a:latin typeface="Times New Roman" panose="02020603050405020304" pitchFamily="18" charset="0"/>
                <a:cs typeface="Times New Roman" panose="02020603050405020304" pitchFamily="18" charset="0"/>
              </a:rPr>
              <a:t>The flame retardancy and smoke suppression of the corresponding EP nanocomposites were significantly enhanced due to the synergistic effect of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 After adding 5 </a:t>
            </a:r>
            <a:r>
              <a:rPr lang="en-US" altLang="zh-CN" sz="4800" dirty="0" err="1">
                <a:latin typeface="Times New Roman" panose="02020603050405020304" pitchFamily="18" charset="0"/>
                <a:cs typeface="Times New Roman" panose="02020603050405020304" pitchFamily="18" charset="0"/>
              </a:rPr>
              <a:t>wt</a:t>
            </a:r>
            <a:r>
              <a:rPr lang="en-US" altLang="zh-CN" sz="4800" dirty="0">
                <a:latin typeface="Times New Roman" panose="02020603050405020304" pitchFamily="18" charset="0"/>
                <a:cs typeface="Times New Roman" panose="02020603050405020304" pitchFamily="18" charset="0"/>
              </a:rPr>
              <a:t>%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 the peak heat release rate and smoke release rate were reduced maximally by 34.3% and 42.1%, respectively. </a:t>
            </a:r>
            <a:endParaRPr lang="zh-CN" altLang="en-US" sz="4800" dirty="0">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95EED8E6-0BA6-AD68-9853-253D07734B08}"/>
              </a:ext>
            </a:extLst>
          </p:cNvPr>
          <p:cNvSpPr txBox="1"/>
          <p:nvPr/>
        </p:nvSpPr>
        <p:spPr>
          <a:xfrm>
            <a:off x="925576" y="123231"/>
            <a:ext cx="30337396" cy="1292662"/>
          </a:xfrm>
          <a:prstGeom prst="rect">
            <a:avLst/>
          </a:prstGeom>
          <a:noFill/>
        </p:spPr>
        <p:txBody>
          <a:bodyPr wrap="square" rtlCol="0">
            <a:spAutoFit/>
          </a:bodyPr>
          <a:lstStyle/>
          <a:p>
            <a:pPr algn="ctr"/>
            <a:r>
              <a:rPr lang="en-US" altLang="zh-CN" sz="6000" b="1" dirty="0">
                <a:latin typeface="Times New Roman" panose="02020603050405020304" pitchFamily="18" charset="0"/>
                <a:cs typeface="Times New Roman" panose="02020603050405020304" pitchFamily="18" charset="0"/>
              </a:rPr>
              <a:t>7</a:t>
            </a:r>
            <a:r>
              <a:rPr lang="en-US" altLang="zh-CN" sz="6000" b="1" baseline="30000" dirty="0">
                <a:latin typeface="Times New Roman" panose="02020603050405020304" pitchFamily="18" charset="0"/>
                <a:cs typeface="Times New Roman" panose="02020603050405020304" pitchFamily="18" charset="0"/>
              </a:rPr>
              <a:t>th </a:t>
            </a:r>
            <a:r>
              <a:rPr lang="en-US" altLang="zh-CN" sz="6000" b="1" dirty="0">
                <a:latin typeface="Times New Roman" panose="02020603050405020304" pitchFamily="18" charset="0"/>
                <a:cs typeface="Times New Roman" panose="02020603050405020304" pitchFamily="18" charset="0"/>
              </a:rPr>
              <a:t>International Symposium on Fire-Retardant on Fire-Retardant Materials </a:t>
            </a:r>
            <a:r>
              <a:rPr lang="en-US" altLang="zh-CN" sz="6000" b="0" i="0" dirty="0">
                <a:effectLst/>
                <a:latin typeface="Times New Roman" panose="02020603050405020304" pitchFamily="18" charset="0"/>
                <a:ea typeface="微软雅黑" panose="020B0503020204020204" pitchFamily="34" charset="-122"/>
                <a:cs typeface="Times New Roman" panose="02020603050405020304" pitchFamily="18" charset="0"/>
              </a:rPr>
              <a:t>&amp; </a:t>
            </a:r>
            <a:r>
              <a:rPr lang="en-US" altLang="zh-CN" sz="6000" b="1" dirty="0">
                <a:latin typeface="Times New Roman" panose="02020603050405020304" pitchFamily="18" charset="0"/>
                <a:cs typeface="Times New Roman" panose="02020603050405020304" pitchFamily="18" charset="0"/>
              </a:rPr>
              <a:t>Technologies </a:t>
            </a:r>
          </a:p>
          <a:p>
            <a:pPr algn="ctr"/>
            <a:endParaRPr lang="zh-CN" altLang="en-US" dirty="0"/>
          </a:p>
        </p:txBody>
      </p:sp>
      <p:grpSp>
        <p:nvGrpSpPr>
          <p:cNvPr id="144" name="组合 143">
            <a:extLst>
              <a:ext uri="{FF2B5EF4-FFF2-40B4-BE49-F238E27FC236}">
                <a16:creationId xmlns:a16="http://schemas.microsoft.com/office/drawing/2014/main" id="{FCE6DFB8-6F33-BA38-9C78-631487D03D8A}"/>
              </a:ext>
            </a:extLst>
          </p:cNvPr>
          <p:cNvGrpSpPr>
            <a:grpSpLocks noChangeAspect="1"/>
          </p:cNvGrpSpPr>
          <p:nvPr/>
        </p:nvGrpSpPr>
        <p:grpSpPr>
          <a:xfrm>
            <a:off x="27598895" y="39822302"/>
            <a:ext cx="4684412" cy="3219790"/>
            <a:chOff x="7889875" y="5995988"/>
            <a:chExt cx="1254125" cy="862012"/>
          </a:xfrm>
        </p:grpSpPr>
        <p:sp>
          <p:nvSpPr>
            <p:cNvPr id="145" name="AutoShape 16">
              <a:extLst>
                <a:ext uri="{FF2B5EF4-FFF2-40B4-BE49-F238E27FC236}">
                  <a16:creationId xmlns:a16="http://schemas.microsoft.com/office/drawing/2014/main" id="{F5B4210F-739B-8F3D-C40E-D17FDFC01367}"/>
                </a:ext>
              </a:extLst>
            </p:cNvPr>
            <p:cNvSpPr>
              <a:spLocks noChangeAspect="1" noChangeArrowheads="1" noTextEdit="1"/>
            </p:cNvSpPr>
            <p:nvPr/>
          </p:nvSpPr>
          <p:spPr bwMode="auto">
            <a:xfrm>
              <a:off x="7889875" y="5995988"/>
              <a:ext cx="12541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6" name="Freeform 18">
              <a:extLst>
                <a:ext uri="{FF2B5EF4-FFF2-40B4-BE49-F238E27FC236}">
                  <a16:creationId xmlns:a16="http://schemas.microsoft.com/office/drawing/2014/main" id="{2B7EB33A-BC8E-F2E5-7AE8-A46E2822BCC6}"/>
                </a:ext>
              </a:extLst>
            </p:cNvPr>
            <p:cNvSpPr>
              <a:spLocks/>
            </p:cNvSpPr>
            <p:nvPr/>
          </p:nvSpPr>
          <p:spPr bwMode="auto">
            <a:xfrm>
              <a:off x="8718550" y="6502400"/>
              <a:ext cx="382588" cy="347663"/>
            </a:xfrm>
            <a:custGeom>
              <a:avLst/>
              <a:gdLst>
                <a:gd name="T0" fmla="*/ 143 w 722"/>
                <a:gd name="T1" fmla="*/ 481 h 656"/>
                <a:gd name="T2" fmla="*/ 57 w 722"/>
                <a:gd name="T3" fmla="*/ 444 h 656"/>
                <a:gd name="T4" fmla="*/ 37 w 722"/>
                <a:gd name="T5" fmla="*/ 435 h 656"/>
                <a:gd name="T6" fmla="*/ 27 w 722"/>
                <a:gd name="T7" fmla="*/ 430 h 656"/>
                <a:gd name="T8" fmla="*/ 23 w 722"/>
                <a:gd name="T9" fmla="*/ 424 h 656"/>
                <a:gd name="T10" fmla="*/ 13 w 722"/>
                <a:gd name="T11" fmla="*/ 395 h 656"/>
                <a:gd name="T12" fmla="*/ 26 w 722"/>
                <a:gd name="T13" fmla="*/ 346 h 656"/>
                <a:gd name="T14" fmla="*/ 34 w 722"/>
                <a:gd name="T15" fmla="*/ 291 h 656"/>
                <a:gd name="T16" fmla="*/ 12 w 722"/>
                <a:gd name="T17" fmla="*/ 262 h 656"/>
                <a:gd name="T18" fmla="*/ 3 w 722"/>
                <a:gd name="T19" fmla="*/ 253 h 656"/>
                <a:gd name="T20" fmla="*/ 7 w 722"/>
                <a:gd name="T21" fmla="*/ 225 h 656"/>
                <a:gd name="T22" fmla="*/ 92 w 722"/>
                <a:gd name="T23" fmla="*/ 211 h 656"/>
                <a:gd name="T24" fmla="*/ 124 w 722"/>
                <a:gd name="T25" fmla="*/ 166 h 656"/>
                <a:gd name="T26" fmla="*/ 114 w 722"/>
                <a:gd name="T27" fmla="*/ 70 h 656"/>
                <a:gd name="T28" fmla="*/ 106 w 722"/>
                <a:gd name="T29" fmla="*/ 48 h 656"/>
                <a:gd name="T30" fmla="*/ 99 w 722"/>
                <a:gd name="T31" fmla="*/ 29 h 656"/>
                <a:gd name="T32" fmla="*/ 107 w 722"/>
                <a:gd name="T33" fmla="*/ 9 h 656"/>
                <a:gd name="T34" fmla="*/ 136 w 722"/>
                <a:gd name="T35" fmla="*/ 2 h 656"/>
                <a:gd name="T36" fmla="*/ 168 w 722"/>
                <a:gd name="T37" fmla="*/ 13 h 656"/>
                <a:gd name="T38" fmla="*/ 194 w 722"/>
                <a:gd name="T39" fmla="*/ 32 h 656"/>
                <a:gd name="T40" fmla="*/ 200 w 722"/>
                <a:gd name="T41" fmla="*/ 63 h 656"/>
                <a:gd name="T42" fmla="*/ 217 w 722"/>
                <a:gd name="T43" fmla="*/ 94 h 656"/>
                <a:gd name="T44" fmla="*/ 262 w 722"/>
                <a:gd name="T45" fmla="*/ 133 h 656"/>
                <a:gd name="T46" fmla="*/ 286 w 722"/>
                <a:gd name="T47" fmla="*/ 168 h 656"/>
                <a:gd name="T48" fmla="*/ 291 w 722"/>
                <a:gd name="T49" fmla="*/ 193 h 656"/>
                <a:gd name="T50" fmla="*/ 292 w 722"/>
                <a:gd name="T51" fmla="*/ 196 h 656"/>
                <a:gd name="T52" fmla="*/ 297 w 722"/>
                <a:gd name="T53" fmla="*/ 198 h 656"/>
                <a:gd name="T54" fmla="*/ 304 w 722"/>
                <a:gd name="T55" fmla="*/ 203 h 656"/>
                <a:gd name="T56" fmla="*/ 321 w 722"/>
                <a:gd name="T57" fmla="*/ 206 h 656"/>
                <a:gd name="T58" fmla="*/ 344 w 722"/>
                <a:gd name="T59" fmla="*/ 205 h 656"/>
                <a:gd name="T60" fmla="*/ 362 w 722"/>
                <a:gd name="T61" fmla="*/ 190 h 656"/>
                <a:gd name="T62" fmla="*/ 366 w 722"/>
                <a:gd name="T63" fmla="*/ 179 h 656"/>
                <a:gd name="T64" fmla="*/ 381 w 722"/>
                <a:gd name="T65" fmla="*/ 178 h 656"/>
                <a:gd name="T66" fmla="*/ 421 w 722"/>
                <a:gd name="T67" fmla="*/ 198 h 656"/>
                <a:gd name="T68" fmla="*/ 455 w 722"/>
                <a:gd name="T69" fmla="*/ 181 h 656"/>
                <a:gd name="T70" fmla="*/ 475 w 722"/>
                <a:gd name="T71" fmla="*/ 133 h 656"/>
                <a:gd name="T72" fmla="*/ 485 w 722"/>
                <a:gd name="T73" fmla="*/ 184 h 656"/>
                <a:gd name="T74" fmla="*/ 519 w 722"/>
                <a:gd name="T75" fmla="*/ 144 h 656"/>
                <a:gd name="T76" fmla="*/ 524 w 722"/>
                <a:gd name="T77" fmla="*/ 191 h 656"/>
                <a:gd name="T78" fmla="*/ 494 w 722"/>
                <a:gd name="T79" fmla="*/ 221 h 656"/>
                <a:gd name="T80" fmla="*/ 522 w 722"/>
                <a:gd name="T81" fmla="*/ 254 h 656"/>
                <a:gd name="T82" fmla="*/ 579 w 722"/>
                <a:gd name="T83" fmla="*/ 260 h 656"/>
                <a:gd name="T84" fmla="*/ 587 w 722"/>
                <a:gd name="T85" fmla="*/ 203 h 656"/>
                <a:gd name="T86" fmla="*/ 590 w 722"/>
                <a:gd name="T87" fmla="*/ 178 h 656"/>
                <a:gd name="T88" fmla="*/ 627 w 722"/>
                <a:gd name="T89" fmla="*/ 119 h 656"/>
                <a:gd name="T90" fmla="*/ 640 w 722"/>
                <a:gd name="T91" fmla="*/ 61 h 656"/>
                <a:gd name="T92" fmla="*/ 640 w 722"/>
                <a:gd name="T93" fmla="*/ 57 h 656"/>
                <a:gd name="T94" fmla="*/ 669 w 722"/>
                <a:gd name="T95" fmla="*/ 106 h 656"/>
                <a:gd name="T96" fmla="*/ 696 w 722"/>
                <a:gd name="T97" fmla="*/ 150 h 656"/>
                <a:gd name="T98" fmla="*/ 707 w 722"/>
                <a:gd name="T99" fmla="*/ 145 h 656"/>
                <a:gd name="T100" fmla="*/ 718 w 722"/>
                <a:gd name="T101" fmla="*/ 169 h 656"/>
                <a:gd name="T102" fmla="*/ 699 w 722"/>
                <a:gd name="T103" fmla="*/ 266 h 656"/>
                <a:gd name="T104" fmla="*/ 720 w 722"/>
                <a:gd name="T105" fmla="*/ 484 h 656"/>
                <a:gd name="T106" fmla="*/ 640 w 722"/>
                <a:gd name="T107" fmla="*/ 653 h 656"/>
                <a:gd name="T108" fmla="*/ 563 w 722"/>
                <a:gd name="T109" fmla="*/ 633 h 656"/>
                <a:gd name="T110" fmla="*/ 506 w 722"/>
                <a:gd name="T111" fmla="*/ 568 h 656"/>
                <a:gd name="T112" fmla="*/ 450 w 722"/>
                <a:gd name="T113" fmla="*/ 521 h 656"/>
                <a:gd name="T114" fmla="*/ 377 w 722"/>
                <a:gd name="T115" fmla="*/ 491 h 656"/>
                <a:gd name="T116" fmla="*/ 298 w 722"/>
                <a:gd name="T117" fmla="*/ 485 h 656"/>
                <a:gd name="T118" fmla="*/ 225 w 722"/>
                <a:gd name="T119" fmla="*/ 504 h 656"/>
                <a:gd name="T120" fmla="*/ 207 w 722"/>
                <a:gd name="T121" fmla="*/ 521 h 656"/>
                <a:gd name="T122" fmla="*/ 185 w 722"/>
                <a:gd name="T123" fmla="*/ 52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2" h="656">
                  <a:moveTo>
                    <a:pt x="185" y="528"/>
                  </a:moveTo>
                  <a:lnTo>
                    <a:pt x="180" y="511"/>
                  </a:lnTo>
                  <a:lnTo>
                    <a:pt x="165" y="495"/>
                  </a:lnTo>
                  <a:lnTo>
                    <a:pt x="143" y="481"/>
                  </a:lnTo>
                  <a:lnTo>
                    <a:pt x="118" y="469"/>
                  </a:lnTo>
                  <a:lnTo>
                    <a:pt x="93" y="459"/>
                  </a:lnTo>
                  <a:lnTo>
                    <a:pt x="72" y="450"/>
                  </a:lnTo>
                  <a:lnTo>
                    <a:pt x="57" y="444"/>
                  </a:lnTo>
                  <a:lnTo>
                    <a:pt x="51" y="439"/>
                  </a:lnTo>
                  <a:lnTo>
                    <a:pt x="48" y="438"/>
                  </a:lnTo>
                  <a:lnTo>
                    <a:pt x="43" y="437"/>
                  </a:lnTo>
                  <a:lnTo>
                    <a:pt x="37" y="435"/>
                  </a:lnTo>
                  <a:lnTo>
                    <a:pt x="34" y="434"/>
                  </a:lnTo>
                  <a:lnTo>
                    <a:pt x="34" y="433"/>
                  </a:lnTo>
                  <a:lnTo>
                    <a:pt x="32" y="432"/>
                  </a:lnTo>
                  <a:lnTo>
                    <a:pt x="27" y="430"/>
                  </a:lnTo>
                  <a:lnTo>
                    <a:pt x="24" y="428"/>
                  </a:lnTo>
                  <a:lnTo>
                    <a:pt x="21" y="426"/>
                  </a:lnTo>
                  <a:lnTo>
                    <a:pt x="23" y="428"/>
                  </a:lnTo>
                  <a:lnTo>
                    <a:pt x="23" y="424"/>
                  </a:lnTo>
                  <a:lnTo>
                    <a:pt x="21" y="420"/>
                  </a:lnTo>
                  <a:lnTo>
                    <a:pt x="18" y="412"/>
                  </a:lnTo>
                  <a:lnTo>
                    <a:pt x="14" y="405"/>
                  </a:lnTo>
                  <a:lnTo>
                    <a:pt x="13" y="395"/>
                  </a:lnTo>
                  <a:lnTo>
                    <a:pt x="16" y="386"/>
                  </a:lnTo>
                  <a:lnTo>
                    <a:pt x="21" y="378"/>
                  </a:lnTo>
                  <a:lnTo>
                    <a:pt x="22" y="362"/>
                  </a:lnTo>
                  <a:lnTo>
                    <a:pt x="26" y="346"/>
                  </a:lnTo>
                  <a:lnTo>
                    <a:pt x="31" y="331"/>
                  </a:lnTo>
                  <a:lnTo>
                    <a:pt x="34" y="317"/>
                  </a:lnTo>
                  <a:lnTo>
                    <a:pt x="36" y="304"/>
                  </a:lnTo>
                  <a:lnTo>
                    <a:pt x="34" y="291"/>
                  </a:lnTo>
                  <a:lnTo>
                    <a:pt x="26" y="278"/>
                  </a:lnTo>
                  <a:lnTo>
                    <a:pt x="13" y="264"/>
                  </a:lnTo>
                  <a:lnTo>
                    <a:pt x="12" y="260"/>
                  </a:lnTo>
                  <a:lnTo>
                    <a:pt x="12" y="262"/>
                  </a:lnTo>
                  <a:lnTo>
                    <a:pt x="12" y="261"/>
                  </a:lnTo>
                  <a:lnTo>
                    <a:pt x="10" y="261"/>
                  </a:lnTo>
                  <a:lnTo>
                    <a:pt x="8" y="260"/>
                  </a:lnTo>
                  <a:lnTo>
                    <a:pt x="3" y="253"/>
                  </a:lnTo>
                  <a:lnTo>
                    <a:pt x="0" y="246"/>
                  </a:lnTo>
                  <a:lnTo>
                    <a:pt x="1" y="239"/>
                  </a:lnTo>
                  <a:lnTo>
                    <a:pt x="4" y="232"/>
                  </a:lnTo>
                  <a:lnTo>
                    <a:pt x="7" y="225"/>
                  </a:lnTo>
                  <a:lnTo>
                    <a:pt x="12" y="220"/>
                  </a:lnTo>
                  <a:lnTo>
                    <a:pt x="18" y="213"/>
                  </a:lnTo>
                  <a:lnTo>
                    <a:pt x="23" y="208"/>
                  </a:lnTo>
                  <a:lnTo>
                    <a:pt x="92" y="211"/>
                  </a:lnTo>
                  <a:lnTo>
                    <a:pt x="94" y="208"/>
                  </a:lnTo>
                  <a:lnTo>
                    <a:pt x="109" y="203"/>
                  </a:lnTo>
                  <a:lnTo>
                    <a:pt x="118" y="187"/>
                  </a:lnTo>
                  <a:lnTo>
                    <a:pt x="124" y="166"/>
                  </a:lnTo>
                  <a:lnTo>
                    <a:pt x="125" y="141"/>
                  </a:lnTo>
                  <a:lnTo>
                    <a:pt x="124" y="115"/>
                  </a:lnTo>
                  <a:lnTo>
                    <a:pt x="119" y="90"/>
                  </a:lnTo>
                  <a:lnTo>
                    <a:pt x="114" y="70"/>
                  </a:lnTo>
                  <a:lnTo>
                    <a:pt x="109" y="57"/>
                  </a:lnTo>
                  <a:lnTo>
                    <a:pt x="107" y="57"/>
                  </a:lnTo>
                  <a:lnTo>
                    <a:pt x="107" y="53"/>
                  </a:lnTo>
                  <a:lnTo>
                    <a:pt x="106" y="48"/>
                  </a:lnTo>
                  <a:lnTo>
                    <a:pt x="104" y="45"/>
                  </a:lnTo>
                  <a:lnTo>
                    <a:pt x="102" y="42"/>
                  </a:lnTo>
                  <a:lnTo>
                    <a:pt x="100" y="37"/>
                  </a:lnTo>
                  <a:lnTo>
                    <a:pt x="99" y="29"/>
                  </a:lnTo>
                  <a:lnTo>
                    <a:pt x="98" y="21"/>
                  </a:lnTo>
                  <a:lnTo>
                    <a:pt x="98" y="15"/>
                  </a:lnTo>
                  <a:lnTo>
                    <a:pt x="102" y="13"/>
                  </a:lnTo>
                  <a:lnTo>
                    <a:pt x="107" y="9"/>
                  </a:lnTo>
                  <a:lnTo>
                    <a:pt x="113" y="4"/>
                  </a:lnTo>
                  <a:lnTo>
                    <a:pt x="116" y="0"/>
                  </a:lnTo>
                  <a:lnTo>
                    <a:pt x="127" y="1"/>
                  </a:lnTo>
                  <a:lnTo>
                    <a:pt x="136" y="2"/>
                  </a:lnTo>
                  <a:lnTo>
                    <a:pt x="143" y="5"/>
                  </a:lnTo>
                  <a:lnTo>
                    <a:pt x="151" y="8"/>
                  </a:lnTo>
                  <a:lnTo>
                    <a:pt x="159" y="11"/>
                  </a:lnTo>
                  <a:lnTo>
                    <a:pt x="168" y="13"/>
                  </a:lnTo>
                  <a:lnTo>
                    <a:pt x="179" y="14"/>
                  </a:lnTo>
                  <a:lnTo>
                    <a:pt x="192" y="15"/>
                  </a:lnTo>
                  <a:lnTo>
                    <a:pt x="193" y="15"/>
                  </a:lnTo>
                  <a:lnTo>
                    <a:pt x="194" y="32"/>
                  </a:lnTo>
                  <a:lnTo>
                    <a:pt x="197" y="57"/>
                  </a:lnTo>
                  <a:lnTo>
                    <a:pt x="202" y="79"/>
                  </a:lnTo>
                  <a:lnTo>
                    <a:pt x="209" y="89"/>
                  </a:lnTo>
                  <a:lnTo>
                    <a:pt x="200" y="63"/>
                  </a:lnTo>
                  <a:lnTo>
                    <a:pt x="199" y="66"/>
                  </a:lnTo>
                  <a:lnTo>
                    <a:pt x="203" y="81"/>
                  </a:lnTo>
                  <a:lnTo>
                    <a:pt x="209" y="92"/>
                  </a:lnTo>
                  <a:lnTo>
                    <a:pt x="217" y="94"/>
                  </a:lnTo>
                  <a:lnTo>
                    <a:pt x="226" y="101"/>
                  </a:lnTo>
                  <a:lnTo>
                    <a:pt x="238" y="111"/>
                  </a:lnTo>
                  <a:lnTo>
                    <a:pt x="250" y="121"/>
                  </a:lnTo>
                  <a:lnTo>
                    <a:pt x="262" y="133"/>
                  </a:lnTo>
                  <a:lnTo>
                    <a:pt x="272" y="144"/>
                  </a:lnTo>
                  <a:lnTo>
                    <a:pt x="279" y="154"/>
                  </a:lnTo>
                  <a:lnTo>
                    <a:pt x="284" y="160"/>
                  </a:lnTo>
                  <a:lnTo>
                    <a:pt x="286" y="168"/>
                  </a:lnTo>
                  <a:lnTo>
                    <a:pt x="287" y="178"/>
                  </a:lnTo>
                  <a:lnTo>
                    <a:pt x="287" y="186"/>
                  </a:lnTo>
                  <a:lnTo>
                    <a:pt x="289" y="193"/>
                  </a:lnTo>
                  <a:lnTo>
                    <a:pt x="291" y="193"/>
                  </a:lnTo>
                  <a:lnTo>
                    <a:pt x="291" y="196"/>
                  </a:lnTo>
                  <a:lnTo>
                    <a:pt x="291" y="195"/>
                  </a:lnTo>
                  <a:lnTo>
                    <a:pt x="291" y="195"/>
                  </a:lnTo>
                  <a:lnTo>
                    <a:pt x="292" y="196"/>
                  </a:lnTo>
                  <a:lnTo>
                    <a:pt x="295" y="196"/>
                  </a:lnTo>
                  <a:lnTo>
                    <a:pt x="295" y="198"/>
                  </a:lnTo>
                  <a:lnTo>
                    <a:pt x="296" y="198"/>
                  </a:lnTo>
                  <a:lnTo>
                    <a:pt x="297" y="198"/>
                  </a:lnTo>
                  <a:lnTo>
                    <a:pt x="297" y="200"/>
                  </a:lnTo>
                  <a:lnTo>
                    <a:pt x="300" y="200"/>
                  </a:lnTo>
                  <a:lnTo>
                    <a:pt x="300" y="203"/>
                  </a:lnTo>
                  <a:lnTo>
                    <a:pt x="304" y="203"/>
                  </a:lnTo>
                  <a:lnTo>
                    <a:pt x="304" y="205"/>
                  </a:lnTo>
                  <a:lnTo>
                    <a:pt x="310" y="206"/>
                  </a:lnTo>
                  <a:lnTo>
                    <a:pt x="315" y="206"/>
                  </a:lnTo>
                  <a:lnTo>
                    <a:pt x="321" y="206"/>
                  </a:lnTo>
                  <a:lnTo>
                    <a:pt x="327" y="206"/>
                  </a:lnTo>
                  <a:lnTo>
                    <a:pt x="334" y="206"/>
                  </a:lnTo>
                  <a:lnTo>
                    <a:pt x="339" y="205"/>
                  </a:lnTo>
                  <a:lnTo>
                    <a:pt x="344" y="205"/>
                  </a:lnTo>
                  <a:lnTo>
                    <a:pt x="350" y="205"/>
                  </a:lnTo>
                  <a:lnTo>
                    <a:pt x="354" y="200"/>
                  </a:lnTo>
                  <a:lnTo>
                    <a:pt x="358" y="195"/>
                  </a:lnTo>
                  <a:lnTo>
                    <a:pt x="362" y="190"/>
                  </a:lnTo>
                  <a:lnTo>
                    <a:pt x="363" y="185"/>
                  </a:lnTo>
                  <a:lnTo>
                    <a:pt x="365" y="185"/>
                  </a:lnTo>
                  <a:lnTo>
                    <a:pt x="365" y="182"/>
                  </a:lnTo>
                  <a:lnTo>
                    <a:pt x="366" y="179"/>
                  </a:lnTo>
                  <a:lnTo>
                    <a:pt x="367" y="177"/>
                  </a:lnTo>
                  <a:lnTo>
                    <a:pt x="370" y="176"/>
                  </a:lnTo>
                  <a:lnTo>
                    <a:pt x="379" y="170"/>
                  </a:lnTo>
                  <a:lnTo>
                    <a:pt x="381" y="178"/>
                  </a:lnTo>
                  <a:lnTo>
                    <a:pt x="388" y="184"/>
                  </a:lnTo>
                  <a:lnTo>
                    <a:pt x="397" y="191"/>
                  </a:lnTo>
                  <a:lnTo>
                    <a:pt x="409" y="195"/>
                  </a:lnTo>
                  <a:lnTo>
                    <a:pt x="421" y="198"/>
                  </a:lnTo>
                  <a:lnTo>
                    <a:pt x="433" y="199"/>
                  </a:lnTo>
                  <a:lnTo>
                    <a:pt x="443" y="198"/>
                  </a:lnTo>
                  <a:lnTo>
                    <a:pt x="450" y="194"/>
                  </a:lnTo>
                  <a:lnTo>
                    <a:pt x="455" y="181"/>
                  </a:lnTo>
                  <a:lnTo>
                    <a:pt x="458" y="160"/>
                  </a:lnTo>
                  <a:lnTo>
                    <a:pt x="460" y="140"/>
                  </a:lnTo>
                  <a:lnTo>
                    <a:pt x="468" y="128"/>
                  </a:lnTo>
                  <a:lnTo>
                    <a:pt x="475" y="133"/>
                  </a:lnTo>
                  <a:lnTo>
                    <a:pt x="478" y="150"/>
                  </a:lnTo>
                  <a:lnTo>
                    <a:pt x="481" y="170"/>
                  </a:lnTo>
                  <a:lnTo>
                    <a:pt x="481" y="183"/>
                  </a:lnTo>
                  <a:lnTo>
                    <a:pt x="485" y="184"/>
                  </a:lnTo>
                  <a:lnTo>
                    <a:pt x="490" y="185"/>
                  </a:lnTo>
                  <a:lnTo>
                    <a:pt x="495" y="186"/>
                  </a:lnTo>
                  <a:lnTo>
                    <a:pt x="500" y="187"/>
                  </a:lnTo>
                  <a:lnTo>
                    <a:pt x="519" y="144"/>
                  </a:lnTo>
                  <a:lnTo>
                    <a:pt x="521" y="154"/>
                  </a:lnTo>
                  <a:lnTo>
                    <a:pt x="523" y="166"/>
                  </a:lnTo>
                  <a:lnTo>
                    <a:pt x="524" y="178"/>
                  </a:lnTo>
                  <a:lnTo>
                    <a:pt x="524" y="191"/>
                  </a:lnTo>
                  <a:lnTo>
                    <a:pt x="521" y="203"/>
                  </a:lnTo>
                  <a:lnTo>
                    <a:pt x="515" y="212"/>
                  </a:lnTo>
                  <a:lnTo>
                    <a:pt x="507" y="219"/>
                  </a:lnTo>
                  <a:lnTo>
                    <a:pt x="494" y="221"/>
                  </a:lnTo>
                  <a:lnTo>
                    <a:pt x="486" y="234"/>
                  </a:lnTo>
                  <a:lnTo>
                    <a:pt x="490" y="243"/>
                  </a:lnTo>
                  <a:lnTo>
                    <a:pt x="503" y="250"/>
                  </a:lnTo>
                  <a:lnTo>
                    <a:pt x="522" y="254"/>
                  </a:lnTo>
                  <a:lnTo>
                    <a:pt x="541" y="258"/>
                  </a:lnTo>
                  <a:lnTo>
                    <a:pt x="560" y="259"/>
                  </a:lnTo>
                  <a:lnTo>
                    <a:pt x="574" y="260"/>
                  </a:lnTo>
                  <a:lnTo>
                    <a:pt x="579" y="260"/>
                  </a:lnTo>
                  <a:lnTo>
                    <a:pt x="582" y="249"/>
                  </a:lnTo>
                  <a:lnTo>
                    <a:pt x="589" y="230"/>
                  </a:lnTo>
                  <a:lnTo>
                    <a:pt x="592" y="211"/>
                  </a:lnTo>
                  <a:lnTo>
                    <a:pt x="587" y="203"/>
                  </a:lnTo>
                  <a:lnTo>
                    <a:pt x="587" y="196"/>
                  </a:lnTo>
                  <a:lnTo>
                    <a:pt x="589" y="188"/>
                  </a:lnTo>
                  <a:lnTo>
                    <a:pt x="590" y="182"/>
                  </a:lnTo>
                  <a:lnTo>
                    <a:pt x="590" y="178"/>
                  </a:lnTo>
                  <a:lnTo>
                    <a:pt x="614" y="172"/>
                  </a:lnTo>
                  <a:lnTo>
                    <a:pt x="626" y="159"/>
                  </a:lnTo>
                  <a:lnTo>
                    <a:pt x="629" y="141"/>
                  </a:lnTo>
                  <a:lnTo>
                    <a:pt x="627" y="119"/>
                  </a:lnTo>
                  <a:lnTo>
                    <a:pt x="623" y="98"/>
                  </a:lnTo>
                  <a:lnTo>
                    <a:pt x="622" y="79"/>
                  </a:lnTo>
                  <a:lnTo>
                    <a:pt x="627" y="66"/>
                  </a:lnTo>
                  <a:lnTo>
                    <a:pt x="640" y="61"/>
                  </a:lnTo>
                  <a:lnTo>
                    <a:pt x="635" y="63"/>
                  </a:lnTo>
                  <a:lnTo>
                    <a:pt x="634" y="62"/>
                  </a:lnTo>
                  <a:lnTo>
                    <a:pt x="636" y="60"/>
                  </a:lnTo>
                  <a:lnTo>
                    <a:pt x="640" y="57"/>
                  </a:lnTo>
                  <a:lnTo>
                    <a:pt x="655" y="61"/>
                  </a:lnTo>
                  <a:lnTo>
                    <a:pt x="663" y="73"/>
                  </a:lnTo>
                  <a:lnTo>
                    <a:pt x="667" y="89"/>
                  </a:lnTo>
                  <a:lnTo>
                    <a:pt x="669" y="106"/>
                  </a:lnTo>
                  <a:lnTo>
                    <a:pt x="670" y="125"/>
                  </a:lnTo>
                  <a:lnTo>
                    <a:pt x="674" y="139"/>
                  </a:lnTo>
                  <a:lnTo>
                    <a:pt x="682" y="148"/>
                  </a:lnTo>
                  <a:lnTo>
                    <a:pt x="696" y="150"/>
                  </a:lnTo>
                  <a:lnTo>
                    <a:pt x="698" y="148"/>
                  </a:lnTo>
                  <a:lnTo>
                    <a:pt x="701" y="147"/>
                  </a:lnTo>
                  <a:lnTo>
                    <a:pt x="705" y="145"/>
                  </a:lnTo>
                  <a:lnTo>
                    <a:pt x="707" y="145"/>
                  </a:lnTo>
                  <a:lnTo>
                    <a:pt x="709" y="151"/>
                  </a:lnTo>
                  <a:lnTo>
                    <a:pt x="712" y="156"/>
                  </a:lnTo>
                  <a:lnTo>
                    <a:pt x="715" y="163"/>
                  </a:lnTo>
                  <a:lnTo>
                    <a:pt x="718" y="169"/>
                  </a:lnTo>
                  <a:lnTo>
                    <a:pt x="719" y="192"/>
                  </a:lnTo>
                  <a:lnTo>
                    <a:pt x="713" y="218"/>
                  </a:lnTo>
                  <a:lnTo>
                    <a:pt x="706" y="245"/>
                  </a:lnTo>
                  <a:lnTo>
                    <a:pt x="699" y="266"/>
                  </a:lnTo>
                  <a:lnTo>
                    <a:pt x="695" y="315"/>
                  </a:lnTo>
                  <a:lnTo>
                    <a:pt x="700" y="369"/>
                  </a:lnTo>
                  <a:lnTo>
                    <a:pt x="710" y="426"/>
                  </a:lnTo>
                  <a:lnTo>
                    <a:pt x="720" y="484"/>
                  </a:lnTo>
                  <a:lnTo>
                    <a:pt x="722" y="538"/>
                  </a:lnTo>
                  <a:lnTo>
                    <a:pt x="713" y="585"/>
                  </a:lnTo>
                  <a:lnTo>
                    <a:pt x="688" y="625"/>
                  </a:lnTo>
                  <a:lnTo>
                    <a:pt x="640" y="653"/>
                  </a:lnTo>
                  <a:lnTo>
                    <a:pt x="618" y="656"/>
                  </a:lnTo>
                  <a:lnTo>
                    <a:pt x="599" y="654"/>
                  </a:lnTo>
                  <a:lnTo>
                    <a:pt x="580" y="645"/>
                  </a:lnTo>
                  <a:lnTo>
                    <a:pt x="563" y="633"/>
                  </a:lnTo>
                  <a:lnTo>
                    <a:pt x="547" y="618"/>
                  </a:lnTo>
                  <a:lnTo>
                    <a:pt x="531" y="601"/>
                  </a:lnTo>
                  <a:lnTo>
                    <a:pt x="517" y="584"/>
                  </a:lnTo>
                  <a:lnTo>
                    <a:pt x="506" y="568"/>
                  </a:lnTo>
                  <a:lnTo>
                    <a:pt x="495" y="555"/>
                  </a:lnTo>
                  <a:lnTo>
                    <a:pt x="481" y="542"/>
                  </a:lnTo>
                  <a:lnTo>
                    <a:pt x="467" y="531"/>
                  </a:lnTo>
                  <a:lnTo>
                    <a:pt x="450" y="521"/>
                  </a:lnTo>
                  <a:lnTo>
                    <a:pt x="433" y="512"/>
                  </a:lnTo>
                  <a:lnTo>
                    <a:pt x="415" y="504"/>
                  </a:lnTo>
                  <a:lnTo>
                    <a:pt x="396" y="497"/>
                  </a:lnTo>
                  <a:lnTo>
                    <a:pt x="377" y="491"/>
                  </a:lnTo>
                  <a:lnTo>
                    <a:pt x="357" y="487"/>
                  </a:lnTo>
                  <a:lnTo>
                    <a:pt x="337" y="485"/>
                  </a:lnTo>
                  <a:lnTo>
                    <a:pt x="317" y="484"/>
                  </a:lnTo>
                  <a:lnTo>
                    <a:pt x="298" y="485"/>
                  </a:lnTo>
                  <a:lnTo>
                    <a:pt x="278" y="487"/>
                  </a:lnTo>
                  <a:lnTo>
                    <a:pt x="260" y="490"/>
                  </a:lnTo>
                  <a:lnTo>
                    <a:pt x="242" y="497"/>
                  </a:lnTo>
                  <a:lnTo>
                    <a:pt x="225" y="504"/>
                  </a:lnTo>
                  <a:lnTo>
                    <a:pt x="222" y="507"/>
                  </a:lnTo>
                  <a:lnTo>
                    <a:pt x="218" y="511"/>
                  </a:lnTo>
                  <a:lnTo>
                    <a:pt x="212" y="515"/>
                  </a:lnTo>
                  <a:lnTo>
                    <a:pt x="207" y="521"/>
                  </a:lnTo>
                  <a:lnTo>
                    <a:pt x="200" y="525"/>
                  </a:lnTo>
                  <a:lnTo>
                    <a:pt x="195" y="528"/>
                  </a:lnTo>
                  <a:lnTo>
                    <a:pt x="190" y="529"/>
                  </a:lnTo>
                  <a:lnTo>
                    <a:pt x="185" y="52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7" name="Freeform 19">
              <a:extLst>
                <a:ext uri="{FF2B5EF4-FFF2-40B4-BE49-F238E27FC236}">
                  <a16:creationId xmlns:a16="http://schemas.microsoft.com/office/drawing/2014/main" id="{48B3AFD5-ECBE-390A-96C7-FB2F1E1DCD76}"/>
                </a:ext>
              </a:extLst>
            </p:cNvPr>
            <p:cNvSpPr>
              <a:spLocks/>
            </p:cNvSpPr>
            <p:nvPr/>
          </p:nvSpPr>
          <p:spPr bwMode="auto">
            <a:xfrm>
              <a:off x="8691563" y="6423025"/>
              <a:ext cx="390525" cy="331788"/>
            </a:xfrm>
            <a:custGeom>
              <a:avLst/>
              <a:gdLst>
                <a:gd name="T0" fmla="*/ 191 w 738"/>
                <a:gd name="T1" fmla="*/ 226 h 627"/>
                <a:gd name="T2" fmla="*/ 151 w 738"/>
                <a:gd name="T3" fmla="*/ 192 h 627"/>
                <a:gd name="T4" fmla="*/ 121 w 738"/>
                <a:gd name="T5" fmla="*/ 171 h 627"/>
                <a:gd name="T6" fmla="*/ 104 w 738"/>
                <a:gd name="T7" fmla="*/ 160 h 627"/>
                <a:gd name="T8" fmla="*/ 91 w 738"/>
                <a:gd name="T9" fmla="*/ 153 h 627"/>
                <a:gd name="T10" fmla="*/ 40 w 738"/>
                <a:gd name="T11" fmla="*/ 138 h 627"/>
                <a:gd name="T12" fmla="*/ 11 w 738"/>
                <a:gd name="T13" fmla="*/ 119 h 627"/>
                <a:gd name="T14" fmla="*/ 8 w 738"/>
                <a:gd name="T15" fmla="*/ 115 h 627"/>
                <a:gd name="T16" fmla="*/ 0 w 738"/>
                <a:gd name="T17" fmla="*/ 89 h 627"/>
                <a:gd name="T18" fmla="*/ 5 w 738"/>
                <a:gd name="T19" fmla="*/ 87 h 627"/>
                <a:gd name="T20" fmla="*/ 6 w 738"/>
                <a:gd name="T21" fmla="*/ 84 h 627"/>
                <a:gd name="T22" fmla="*/ 45 w 738"/>
                <a:gd name="T23" fmla="*/ 87 h 627"/>
                <a:gd name="T24" fmla="*/ 83 w 738"/>
                <a:gd name="T25" fmla="*/ 98 h 627"/>
                <a:gd name="T26" fmla="*/ 132 w 738"/>
                <a:gd name="T27" fmla="*/ 108 h 627"/>
                <a:gd name="T28" fmla="*/ 184 w 738"/>
                <a:gd name="T29" fmla="*/ 110 h 627"/>
                <a:gd name="T30" fmla="*/ 188 w 738"/>
                <a:gd name="T31" fmla="*/ 106 h 627"/>
                <a:gd name="T32" fmla="*/ 194 w 738"/>
                <a:gd name="T33" fmla="*/ 105 h 627"/>
                <a:gd name="T34" fmla="*/ 219 w 738"/>
                <a:gd name="T35" fmla="*/ 79 h 627"/>
                <a:gd name="T36" fmla="*/ 233 w 738"/>
                <a:gd name="T37" fmla="*/ 43 h 627"/>
                <a:gd name="T38" fmla="*/ 289 w 738"/>
                <a:gd name="T39" fmla="*/ 17 h 627"/>
                <a:gd name="T40" fmla="*/ 355 w 738"/>
                <a:gd name="T41" fmla="*/ 2 h 627"/>
                <a:gd name="T42" fmla="*/ 424 w 738"/>
                <a:gd name="T43" fmla="*/ 1 h 627"/>
                <a:gd name="T44" fmla="*/ 486 w 738"/>
                <a:gd name="T45" fmla="*/ 13 h 627"/>
                <a:gd name="T46" fmla="*/ 552 w 738"/>
                <a:gd name="T47" fmla="*/ 38 h 627"/>
                <a:gd name="T48" fmla="*/ 611 w 738"/>
                <a:gd name="T49" fmla="*/ 77 h 627"/>
                <a:gd name="T50" fmla="*/ 639 w 738"/>
                <a:gd name="T51" fmla="*/ 139 h 627"/>
                <a:gd name="T52" fmla="*/ 680 w 738"/>
                <a:gd name="T53" fmla="*/ 195 h 627"/>
                <a:gd name="T54" fmla="*/ 700 w 738"/>
                <a:gd name="T55" fmla="*/ 221 h 627"/>
                <a:gd name="T56" fmla="*/ 731 w 738"/>
                <a:gd name="T57" fmla="*/ 330 h 627"/>
                <a:gd name="T58" fmla="*/ 734 w 738"/>
                <a:gd name="T59" fmla="*/ 440 h 627"/>
                <a:gd name="T60" fmla="*/ 704 w 738"/>
                <a:gd name="T61" fmla="*/ 627 h 627"/>
                <a:gd name="T62" fmla="*/ 679 w 738"/>
                <a:gd name="T63" fmla="*/ 528 h 627"/>
                <a:gd name="T64" fmla="*/ 653 w 738"/>
                <a:gd name="T65" fmla="*/ 418 h 627"/>
                <a:gd name="T66" fmla="*/ 628 w 738"/>
                <a:gd name="T67" fmla="*/ 488 h 627"/>
                <a:gd name="T68" fmla="*/ 611 w 738"/>
                <a:gd name="T69" fmla="*/ 496 h 627"/>
                <a:gd name="T70" fmla="*/ 593 w 738"/>
                <a:gd name="T71" fmla="*/ 464 h 627"/>
                <a:gd name="T72" fmla="*/ 566 w 738"/>
                <a:gd name="T73" fmla="*/ 435 h 627"/>
                <a:gd name="T74" fmla="*/ 558 w 738"/>
                <a:gd name="T75" fmla="*/ 430 h 627"/>
                <a:gd name="T76" fmla="*/ 553 w 738"/>
                <a:gd name="T77" fmla="*/ 447 h 627"/>
                <a:gd name="T78" fmla="*/ 542 w 738"/>
                <a:gd name="T79" fmla="*/ 441 h 627"/>
                <a:gd name="T80" fmla="*/ 520 w 738"/>
                <a:gd name="T81" fmla="*/ 392 h 627"/>
                <a:gd name="T82" fmla="*/ 505 w 738"/>
                <a:gd name="T83" fmla="*/ 386 h 627"/>
                <a:gd name="T84" fmla="*/ 457 w 738"/>
                <a:gd name="T85" fmla="*/ 374 h 627"/>
                <a:gd name="T86" fmla="*/ 406 w 738"/>
                <a:gd name="T87" fmla="*/ 371 h 627"/>
                <a:gd name="T88" fmla="*/ 409 w 738"/>
                <a:gd name="T89" fmla="*/ 464 h 627"/>
                <a:gd name="T90" fmla="*/ 354 w 738"/>
                <a:gd name="T91" fmla="*/ 363 h 627"/>
                <a:gd name="T92" fmla="*/ 318 w 738"/>
                <a:gd name="T93" fmla="*/ 336 h 627"/>
                <a:gd name="T94" fmla="*/ 312 w 738"/>
                <a:gd name="T95" fmla="*/ 291 h 627"/>
                <a:gd name="T96" fmla="*/ 277 w 738"/>
                <a:gd name="T97" fmla="*/ 283 h 627"/>
                <a:gd name="T98" fmla="*/ 249 w 738"/>
                <a:gd name="T99" fmla="*/ 376 h 627"/>
                <a:gd name="T100" fmla="*/ 228 w 738"/>
                <a:gd name="T101" fmla="*/ 403 h 627"/>
                <a:gd name="T102" fmla="*/ 222 w 738"/>
                <a:gd name="T103" fmla="*/ 276 h 627"/>
                <a:gd name="T104" fmla="*/ 218 w 738"/>
                <a:gd name="T105" fmla="*/ 271 h 627"/>
                <a:gd name="T106" fmla="*/ 197 w 738"/>
                <a:gd name="T107" fmla="*/ 328 h 627"/>
                <a:gd name="T108" fmla="*/ 172 w 738"/>
                <a:gd name="T109" fmla="*/ 378 h 627"/>
                <a:gd name="T110" fmla="*/ 187 w 738"/>
                <a:gd name="T111" fmla="*/ 319 h 627"/>
                <a:gd name="T112" fmla="*/ 205 w 738"/>
                <a:gd name="T113" fmla="*/ 261 h 627"/>
                <a:gd name="T114" fmla="*/ 209 w 738"/>
                <a:gd name="T115" fmla="*/ 24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8" h="627">
                  <a:moveTo>
                    <a:pt x="207" y="250"/>
                  </a:moveTo>
                  <a:lnTo>
                    <a:pt x="207" y="243"/>
                  </a:lnTo>
                  <a:lnTo>
                    <a:pt x="199" y="236"/>
                  </a:lnTo>
                  <a:lnTo>
                    <a:pt x="191" y="226"/>
                  </a:lnTo>
                  <a:lnTo>
                    <a:pt x="181" y="217"/>
                  </a:lnTo>
                  <a:lnTo>
                    <a:pt x="171" y="209"/>
                  </a:lnTo>
                  <a:lnTo>
                    <a:pt x="161" y="200"/>
                  </a:lnTo>
                  <a:lnTo>
                    <a:pt x="151" y="192"/>
                  </a:lnTo>
                  <a:lnTo>
                    <a:pt x="140" y="185"/>
                  </a:lnTo>
                  <a:lnTo>
                    <a:pt x="130" y="179"/>
                  </a:lnTo>
                  <a:lnTo>
                    <a:pt x="127" y="176"/>
                  </a:lnTo>
                  <a:lnTo>
                    <a:pt x="121" y="171"/>
                  </a:lnTo>
                  <a:lnTo>
                    <a:pt x="112" y="165"/>
                  </a:lnTo>
                  <a:lnTo>
                    <a:pt x="105" y="162"/>
                  </a:lnTo>
                  <a:lnTo>
                    <a:pt x="105" y="161"/>
                  </a:lnTo>
                  <a:lnTo>
                    <a:pt x="104" y="160"/>
                  </a:lnTo>
                  <a:lnTo>
                    <a:pt x="102" y="160"/>
                  </a:lnTo>
                  <a:lnTo>
                    <a:pt x="101" y="160"/>
                  </a:lnTo>
                  <a:lnTo>
                    <a:pt x="100" y="157"/>
                  </a:lnTo>
                  <a:lnTo>
                    <a:pt x="91" y="153"/>
                  </a:lnTo>
                  <a:lnTo>
                    <a:pt x="81" y="150"/>
                  </a:lnTo>
                  <a:lnTo>
                    <a:pt x="68" y="147"/>
                  </a:lnTo>
                  <a:lnTo>
                    <a:pt x="53" y="143"/>
                  </a:lnTo>
                  <a:lnTo>
                    <a:pt x="40" y="138"/>
                  </a:lnTo>
                  <a:lnTo>
                    <a:pt x="29" y="133"/>
                  </a:lnTo>
                  <a:lnTo>
                    <a:pt x="19" y="126"/>
                  </a:lnTo>
                  <a:lnTo>
                    <a:pt x="12" y="119"/>
                  </a:lnTo>
                  <a:lnTo>
                    <a:pt x="11" y="119"/>
                  </a:lnTo>
                  <a:lnTo>
                    <a:pt x="10" y="118"/>
                  </a:lnTo>
                  <a:lnTo>
                    <a:pt x="10" y="117"/>
                  </a:lnTo>
                  <a:lnTo>
                    <a:pt x="10" y="116"/>
                  </a:lnTo>
                  <a:lnTo>
                    <a:pt x="8" y="115"/>
                  </a:lnTo>
                  <a:lnTo>
                    <a:pt x="5" y="112"/>
                  </a:lnTo>
                  <a:lnTo>
                    <a:pt x="3" y="111"/>
                  </a:lnTo>
                  <a:lnTo>
                    <a:pt x="0" y="110"/>
                  </a:lnTo>
                  <a:lnTo>
                    <a:pt x="0" y="89"/>
                  </a:lnTo>
                  <a:lnTo>
                    <a:pt x="2" y="89"/>
                  </a:lnTo>
                  <a:lnTo>
                    <a:pt x="3" y="87"/>
                  </a:lnTo>
                  <a:lnTo>
                    <a:pt x="4" y="87"/>
                  </a:lnTo>
                  <a:lnTo>
                    <a:pt x="5" y="87"/>
                  </a:lnTo>
                  <a:lnTo>
                    <a:pt x="5" y="86"/>
                  </a:lnTo>
                  <a:lnTo>
                    <a:pt x="6" y="85"/>
                  </a:lnTo>
                  <a:lnTo>
                    <a:pt x="6" y="85"/>
                  </a:lnTo>
                  <a:lnTo>
                    <a:pt x="6" y="84"/>
                  </a:lnTo>
                  <a:lnTo>
                    <a:pt x="17" y="84"/>
                  </a:lnTo>
                  <a:lnTo>
                    <a:pt x="26" y="85"/>
                  </a:lnTo>
                  <a:lnTo>
                    <a:pt x="36" y="86"/>
                  </a:lnTo>
                  <a:lnTo>
                    <a:pt x="45" y="87"/>
                  </a:lnTo>
                  <a:lnTo>
                    <a:pt x="55" y="90"/>
                  </a:lnTo>
                  <a:lnTo>
                    <a:pt x="63" y="93"/>
                  </a:lnTo>
                  <a:lnTo>
                    <a:pt x="73" y="95"/>
                  </a:lnTo>
                  <a:lnTo>
                    <a:pt x="83" y="98"/>
                  </a:lnTo>
                  <a:lnTo>
                    <a:pt x="96" y="102"/>
                  </a:lnTo>
                  <a:lnTo>
                    <a:pt x="108" y="105"/>
                  </a:lnTo>
                  <a:lnTo>
                    <a:pt x="121" y="107"/>
                  </a:lnTo>
                  <a:lnTo>
                    <a:pt x="132" y="108"/>
                  </a:lnTo>
                  <a:lnTo>
                    <a:pt x="145" y="109"/>
                  </a:lnTo>
                  <a:lnTo>
                    <a:pt x="158" y="110"/>
                  </a:lnTo>
                  <a:lnTo>
                    <a:pt x="171" y="110"/>
                  </a:lnTo>
                  <a:lnTo>
                    <a:pt x="184" y="110"/>
                  </a:lnTo>
                  <a:lnTo>
                    <a:pt x="184" y="109"/>
                  </a:lnTo>
                  <a:lnTo>
                    <a:pt x="187" y="108"/>
                  </a:lnTo>
                  <a:lnTo>
                    <a:pt x="188" y="107"/>
                  </a:lnTo>
                  <a:lnTo>
                    <a:pt x="188" y="106"/>
                  </a:lnTo>
                  <a:lnTo>
                    <a:pt x="191" y="106"/>
                  </a:lnTo>
                  <a:lnTo>
                    <a:pt x="191" y="104"/>
                  </a:lnTo>
                  <a:lnTo>
                    <a:pt x="194" y="104"/>
                  </a:lnTo>
                  <a:lnTo>
                    <a:pt x="194" y="105"/>
                  </a:lnTo>
                  <a:lnTo>
                    <a:pt x="193" y="106"/>
                  </a:lnTo>
                  <a:lnTo>
                    <a:pt x="193" y="106"/>
                  </a:lnTo>
                  <a:lnTo>
                    <a:pt x="194" y="106"/>
                  </a:lnTo>
                  <a:lnTo>
                    <a:pt x="219" y="79"/>
                  </a:lnTo>
                  <a:lnTo>
                    <a:pt x="220" y="71"/>
                  </a:lnTo>
                  <a:lnTo>
                    <a:pt x="224" y="59"/>
                  </a:lnTo>
                  <a:lnTo>
                    <a:pt x="229" y="50"/>
                  </a:lnTo>
                  <a:lnTo>
                    <a:pt x="233" y="43"/>
                  </a:lnTo>
                  <a:lnTo>
                    <a:pt x="246" y="36"/>
                  </a:lnTo>
                  <a:lnTo>
                    <a:pt x="259" y="28"/>
                  </a:lnTo>
                  <a:lnTo>
                    <a:pt x="274" y="23"/>
                  </a:lnTo>
                  <a:lnTo>
                    <a:pt x="289" y="17"/>
                  </a:lnTo>
                  <a:lnTo>
                    <a:pt x="305" y="12"/>
                  </a:lnTo>
                  <a:lnTo>
                    <a:pt x="322" y="7"/>
                  </a:lnTo>
                  <a:lnTo>
                    <a:pt x="338" y="5"/>
                  </a:lnTo>
                  <a:lnTo>
                    <a:pt x="355" y="2"/>
                  </a:lnTo>
                  <a:lnTo>
                    <a:pt x="373" y="1"/>
                  </a:lnTo>
                  <a:lnTo>
                    <a:pt x="390" y="0"/>
                  </a:lnTo>
                  <a:lnTo>
                    <a:pt x="407" y="0"/>
                  </a:lnTo>
                  <a:lnTo>
                    <a:pt x="424" y="1"/>
                  </a:lnTo>
                  <a:lnTo>
                    <a:pt x="441" y="3"/>
                  </a:lnTo>
                  <a:lnTo>
                    <a:pt x="457" y="5"/>
                  </a:lnTo>
                  <a:lnTo>
                    <a:pt x="472" y="9"/>
                  </a:lnTo>
                  <a:lnTo>
                    <a:pt x="486" y="13"/>
                  </a:lnTo>
                  <a:lnTo>
                    <a:pt x="500" y="17"/>
                  </a:lnTo>
                  <a:lnTo>
                    <a:pt x="516" y="24"/>
                  </a:lnTo>
                  <a:lnTo>
                    <a:pt x="534" y="30"/>
                  </a:lnTo>
                  <a:lnTo>
                    <a:pt x="552" y="38"/>
                  </a:lnTo>
                  <a:lnTo>
                    <a:pt x="568" y="47"/>
                  </a:lnTo>
                  <a:lnTo>
                    <a:pt x="585" y="56"/>
                  </a:lnTo>
                  <a:lnTo>
                    <a:pt x="599" y="66"/>
                  </a:lnTo>
                  <a:lnTo>
                    <a:pt x="611" y="77"/>
                  </a:lnTo>
                  <a:lnTo>
                    <a:pt x="620" y="89"/>
                  </a:lnTo>
                  <a:lnTo>
                    <a:pt x="628" y="104"/>
                  </a:lnTo>
                  <a:lnTo>
                    <a:pt x="633" y="122"/>
                  </a:lnTo>
                  <a:lnTo>
                    <a:pt x="639" y="139"/>
                  </a:lnTo>
                  <a:lnTo>
                    <a:pt x="645" y="158"/>
                  </a:lnTo>
                  <a:lnTo>
                    <a:pt x="653" y="173"/>
                  </a:lnTo>
                  <a:lnTo>
                    <a:pt x="665" y="186"/>
                  </a:lnTo>
                  <a:lnTo>
                    <a:pt x="680" y="195"/>
                  </a:lnTo>
                  <a:lnTo>
                    <a:pt x="685" y="202"/>
                  </a:lnTo>
                  <a:lnTo>
                    <a:pt x="691" y="209"/>
                  </a:lnTo>
                  <a:lnTo>
                    <a:pt x="696" y="214"/>
                  </a:lnTo>
                  <a:lnTo>
                    <a:pt x="700" y="221"/>
                  </a:lnTo>
                  <a:lnTo>
                    <a:pt x="708" y="241"/>
                  </a:lnTo>
                  <a:lnTo>
                    <a:pt x="717" y="268"/>
                  </a:lnTo>
                  <a:lnTo>
                    <a:pt x="724" y="297"/>
                  </a:lnTo>
                  <a:lnTo>
                    <a:pt x="731" y="330"/>
                  </a:lnTo>
                  <a:lnTo>
                    <a:pt x="735" y="361"/>
                  </a:lnTo>
                  <a:lnTo>
                    <a:pt x="738" y="391"/>
                  </a:lnTo>
                  <a:lnTo>
                    <a:pt x="737" y="418"/>
                  </a:lnTo>
                  <a:lnTo>
                    <a:pt x="734" y="440"/>
                  </a:lnTo>
                  <a:lnTo>
                    <a:pt x="727" y="474"/>
                  </a:lnTo>
                  <a:lnTo>
                    <a:pt x="717" y="533"/>
                  </a:lnTo>
                  <a:lnTo>
                    <a:pt x="708" y="593"/>
                  </a:lnTo>
                  <a:lnTo>
                    <a:pt x="704" y="627"/>
                  </a:lnTo>
                  <a:lnTo>
                    <a:pt x="699" y="619"/>
                  </a:lnTo>
                  <a:lnTo>
                    <a:pt x="693" y="596"/>
                  </a:lnTo>
                  <a:lnTo>
                    <a:pt x="686" y="564"/>
                  </a:lnTo>
                  <a:lnTo>
                    <a:pt x="679" y="528"/>
                  </a:lnTo>
                  <a:lnTo>
                    <a:pt x="670" y="490"/>
                  </a:lnTo>
                  <a:lnTo>
                    <a:pt x="664" y="456"/>
                  </a:lnTo>
                  <a:lnTo>
                    <a:pt x="657" y="430"/>
                  </a:lnTo>
                  <a:lnTo>
                    <a:pt x="653" y="418"/>
                  </a:lnTo>
                  <a:lnTo>
                    <a:pt x="651" y="438"/>
                  </a:lnTo>
                  <a:lnTo>
                    <a:pt x="644" y="454"/>
                  </a:lnTo>
                  <a:lnTo>
                    <a:pt x="635" y="470"/>
                  </a:lnTo>
                  <a:lnTo>
                    <a:pt x="628" y="488"/>
                  </a:lnTo>
                  <a:lnTo>
                    <a:pt x="626" y="489"/>
                  </a:lnTo>
                  <a:lnTo>
                    <a:pt x="620" y="492"/>
                  </a:lnTo>
                  <a:lnTo>
                    <a:pt x="615" y="495"/>
                  </a:lnTo>
                  <a:lnTo>
                    <a:pt x="611" y="496"/>
                  </a:lnTo>
                  <a:lnTo>
                    <a:pt x="609" y="491"/>
                  </a:lnTo>
                  <a:lnTo>
                    <a:pt x="605" y="482"/>
                  </a:lnTo>
                  <a:lnTo>
                    <a:pt x="600" y="474"/>
                  </a:lnTo>
                  <a:lnTo>
                    <a:pt x="593" y="464"/>
                  </a:lnTo>
                  <a:lnTo>
                    <a:pt x="586" y="454"/>
                  </a:lnTo>
                  <a:lnTo>
                    <a:pt x="578" y="445"/>
                  </a:lnTo>
                  <a:lnTo>
                    <a:pt x="572" y="439"/>
                  </a:lnTo>
                  <a:lnTo>
                    <a:pt x="566" y="435"/>
                  </a:lnTo>
                  <a:lnTo>
                    <a:pt x="565" y="433"/>
                  </a:lnTo>
                  <a:lnTo>
                    <a:pt x="563" y="430"/>
                  </a:lnTo>
                  <a:lnTo>
                    <a:pt x="560" y="430"/>
                  </a:lnTo>
                  <a:lnTo>
                    <a:pt x="558" y="430"/>
                  </a:lnTo>
                  <a:lnTo>
                    <a:pt x="556" y="435"/>
                  </a:lnTo>
                  <a:lnTo>
                    <a:pt x="555" y="438"/>
                  </a:lnTo>
                  <a:lnTo>
                    <a:pt x="554" y="442"/>
                  </a:lnTo>
                  <a:lnTo>
                    <a:pt x="553" y="447"/>
                  </a:lnTo>
                  <a:lnTo>
                    <a:pt x="551" y="445"/>
                  </a:lnTo>
                  <a:lnTo>
                    <a:pt x="548" y="443"/>
                  </a:lnTo>
                  <a:lnTo>
                    <a:pt x="546" y="442"/>
                  </a:lnTo>
                  <a:lnTo>
                    <a:pt x="542" y="441"/>
                  </a:lnTo>
                  <a:lnTo>
                    <a:pt x="540" y="430"/>
                  </a:lnTo>
                  <a:lnTo>
                    <a:pt x="535" y="414"/>
                  </a:lnTo>
                  <a:lnTo>
                    <a:pt x="528" y="400"/>
                  </a:lnTo>
                  <a:lnTo>
                    <a:pt x="520" y="392"/>
                  </a:lnTo>
                  <a:lnTo>
                    <a:pt x="515" y="391"/>
                  </a:lnTo>
                  <a:lnTo>
                    <a:pt x="511" y="390"/>
                  </a:lnTo>
                  <a:lnTo>
                    <a:pt x="508" y="389"/>
                  </a:lnTo>
                  <a:lnTo>
                    <a:pt x="505" y="386"/>
                  </a:lnTo>
                  <a:lnTo>
                    <a:pt x="493" y="385"/>
                  </a:lnTo>
                  <a:lnTo>
                    <a:pt x="481" y="382"/>
                  </a:lnTo>
                  <a:lnTo>
                    <a:pt x="469" y="378"/>
                  </a:lnTo>
                  <a:lnTo>
                    <a:pt x="457" y="374"/>
                  </a:lnTo>
                  <a:lnTo>
                    <a:pt x="445" y="371"/>
                  </a:lnTo>
                  <a:lnTo>
                    <a:pt x="432" y="369"/>
                  </a:lnTo>
                  <a:lnTo>
                    <a:pt x="419" y="369"/>
                  </a:lnTo>
                  <a:lnTo>
                    <a:pt x="406" y="371"/>
                  </a:lnTo>
                  <a:lnTo>
                    <a:pt x="406" y="390"/>
                  </a:lnTo>
                  <a:lnTo>
                    <a:pt x="408" y="417"/>
                  </a:lnTo>
                  <a:lnTo>
                    <a:pt x="409" y="444"/>
                  </a:lnTo>
                  <a:lnTo>
                    <a:pt x="409" y="464"/>
                  </a:lnTo>
                  <a:lnTo>
                    <a:pt x="364" y="367"/>
                  </a:lnTo>
                  <a:lnTo>
                    <a:pt x="361" y="365"/>
                  </a:lnTo>
                  <a:lnTo>
                    <a:pt x="357" y="364"/>
                  </a:lnTo>
                  <a:lnTo>
                    <a:pt x="354" y="363"/>
                  </a:lnTo>
                  <a:lnTo>
                    <a:pt x="351" y="362"/>
                  </a:lnTo>
                  <a:lnTo>
                    <a:pt x="321" y="348"/>
                  </a:lnTo>
                  <a:lnTo>
                    <a:pt x="318" y="346"/>
                  </a:lnTo>
                  <a:lnTo>
                    <a:pt x="318" y="336"/>
                  </a:lnTo>
                  <a:lnTo>
                    <a:pt x="318" y="325"/>
                  </a:lnTo>
                  <a:lnTo>
                    <a:pt x="317" y="314"/>
                  </a:lnTo>
                  <a:lnTo>
                    <a:pt x="315" y="302"/>
                  </a:lnTo>
                  <a:lnTo>
                    <a:pt x="312" y="291"/>
                  </a:lnTo>
                  <a:lnTo>
                    <a:pt x="305" y="282"/>
                  </a:lnTo>
                  <a:lnTo>
                    <a:pt x="297" y="277"/>
                  </a:lnTo>
                  <a:lnTo>
                    <a:pt x="286" y="276"/>
                  </a:lnTo>
                  <a:lnTo>
                    <a:pt x="277" y="283"/>
                  </a:lnTo>
                  <a:lnTo>
                    <a:pt x="270" y="299"/>
                  </a:lnTo>
                  <a:lnTo>
                    <a:pt x="262" y="323"/>
                  </a:lnTo>
                  <a:lnTo>
                    <a:pt x="256" y="349"/>
                  </a:lnTo>
                  <a:lnTo>
                    <a:pt x="249" y="376"/>
                  </a:lnTo>
                  <a:lnTo>
                    <a:pt x="243" y="401"/>
                  </a:lnTo>
                  <a:lnTo>
                    <a:pt x="235" y="418"/>
                  </a:lnTo>
                  <a:lnTo>
                    <a:pt x="228" y="428"/>
                  </a:lnTo>
                  <a:lnTo>
                    <a:pt x="228" y="403"/>
                  </a:lnTo>
                  <a:lnTo>
                    <a:pt x="227" y="352"/>
                  </a:lnTo>
                  <a:lnTo>
                    <a:pt x="224" y="301"/>
                  </a:lnTo>
                  <a:lnTo>
                    <a:pt x="222" y="278"/>
                  </a:lnTo>
                  <a:lnTo>
                    <a:pt x="222" y="276"/>
                  </a:lnTo>
                  <a:lnTo>
                    <a:pt x="221" y="274"/>
                  </a:lnTo>
                  <a:lnTo>
                    <a:pt x="220" y="271"/>
                  </a:lnTo>
                  <a:lnTo>
                    <a:pt x="220" y="269"/>
                  </a:lnTo>
                  <a:lnTo>
                    <a:pt x="218" y="271"/>
                  </a:lnTo>
                  <a:lnTo>
                    <a:pt x="216" y="278"/>
                  </a:lnTo>
                  <a:lnTo>
                    <a:pt x="211" y="291"/>
                  </a:lnTo>
                  <a:lnTo>
                    <a:pt x="205" y="308"/>
                  </a:lnTo>
                  <a:lnTo>
                    <a:pt x="197" y="328"/>
                  </a:lnTo>
                  <a:lnTo>
                    <a:pt x="189" y="347"/>
                  </a:lnTo>
                  <a:lnTo>
                    <a:pt x="182" y="363"/>
                  </a:lnTo>
                  <a:lnTo>
                    <a:pt x="176" y="374"/>
                  </a:lnTo>
                  <a:lnTo>
                    <a:pt x="172" y="378"/>
                  </a:lnTo>
                  <a:lnTo>
                    <a:pt x="175" y="372"/>
                  </a:lnTo>
                  <a:lnTo>
                    <a:pt x="178" y="358"/>
                  </a:lnTo>
                  <a:lnTo>
                    <a:pt x="182" y="339"/>
                  </a:lnTo>
                  <a:lnTo>
                    <a:pt x="187" y="319"/>
                  </a:lnTo>
                  <a:lnTo>
                    <a:pt x="191" y="298"/>
                  </a:lnTo>
                  <a:lnTo>
                    <a:pt x="196" y="280"/>
                  </a:lnTo>
                  <a:lnTo>
                    <a:pt x="201" y="267"/>
                  </a:lnTo>
                  <a:lnTo>
                    <a:pt x="205" y="261"/>
                  </a:lnTo>
                  <a:lnTo>
                    <a:pt x="206" y="257"/>
                  </a:lnTo>
                  <a:lnTo>
                    <a:pt x="207" y="253"/>
                  </a:lnTo>
                  <a:lnTo>
                    <a:pt x="208" y="250"/>
                  </a:lnTo>
                  <a:lnTo>
                    <a:pt x="209" y="248"/>
                  </a:lnTo>
                  <a:lnTo>
                    <a:pt x="207" y="2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8" name="Freeform 20">
              <a:extLst>
                <a:ext uri="{FF2B5EF4-FFF2-40B4-BE49-F238E27FC236}">
                  <a16:creationId xmlns:a16="http://schemas.microsoft.com/office/drawing/2014/main" id="{F885F7FD-1382-0CF8-FEB7-D8A1F0660AA8}"/>
                </a:ext>
              </a:extLst>
            </p:cNvPr>
            <p:cNvSpPr>
              <a:spLocks/>
            </p:cNvSpPr>
            <p:nvPr/>
          </p:nvSpPr>
          <p:spPr bwMode="auto">
            <a:xfrm>
              <a:off x="8682038" y="6527800"/>
              <a:ext cx="74612" cy="114300"/>
            </a:xfrm>
            <a:custGeom>
              <a:avLst/>
              <a:gdLst>
                <a:gd name="T0" fmla="*/ 127 w 142"/>
                <a:gd name="T1" fmla="*/ 198 h 218"/>
                <a:gd name="T2" fmla="*/ 112 w 142"/>
                <a:gd name="T3" fmla="*/ 196 h 218"/>
                <a:gd name="T4" fmla="*/ 98 w 142"/>
                <a:gd name="T5" fmla="*/ 190 h 218"/>
                <a:gd name="T6" fmla="*/ 83 w 142"/>
                <a:gd name="T7" fmla="*/ 186 h 218"/>
                <a:gd name="T8" fmla="*/ 68 w 142"/>
                <a:gd name="T9" fmla="*/ 184 h 218"/>
                <a:gd name="T10" fmla="*/ 63 w 142"/>
                <a:gd name="T11" fmla="*/ 179 h 218"/>
                <a:gd name="T12" fmla="*/ 55 w 142"/>
                <a:gd name="T13" fmla="*/ 176 h 218"/>
                <a:gd name="T14" fmla="*/ 49 w 142"/>
                <a:gd name="T15" fmla="*/ 173 h 218"/>
                <a:gd name="T16" fmla="*/ 43 w 142"/>
                <a:gd name="T17" fmla="*/ 167 h 218"/>
                <a:gd name="T18" fmla="*/ 30 w 142"/>
                <a:gd name="T19" fmla="*/ 159 h 218"/>
                <a:gd name="T20" fmla="*/ 18 w 142"/>
                <a:gd name="T21" fmla="*/ 148 h 218"/>
                <a:gd name="T22" fmla="*/ 8 w 142"/>
                <a:gd name="T23" fmla="*/ 118 h 218"/>
                <a:gd name="T24" fmla="*/ 0 w 142"/>
                <a:gd name="T25" fmla="*/ 84 h 218"/>
                <a:gd name="T26" fmla="*/ 15 w 142"/>
                <a:gd name="T27" fmla="*/ 94 h 218"/>
                <a:gd name="T28" fmla="*/ 29 w 142"/>
                <a:gd name="T29" fmla="*/ 104 h 218"/>
                <a:gd name="T30" fmla="*/ 36 w 142"/>
                <a:gd name="T31" fmla="*/ 109 h 218"/>
                <a:gd name="T32" fmla="*/ 45 w 142"/>
                <a:gd name="T33" fmla="*/ 113 h 218"/>
                <a:gd name="T34" fmla="*/ 67 w 142"/>
                <a:gd name="T35" fmla="*/ 114 h 218"/>
                <a:gd name="T36" fmla="*/ 79 w 142"/>
                <a:gd name="T37" fmla="*/ 104 h 218"/>
                <a:gd name="T38" fmla="*/ 83 w 142"/>
                <a:gd name="T39" fmla="*/ 84 h 218"/>
                <a:gd name="T40" fmla="*/ 84 w 142"/>
                <a:gd name="T41" fmla="*/ 63 h 218"/>
                <a:gd name="T42" fmla="*/ 74 w 142"/>
                <a:gd name="T43" fmla="*/ 39 h 218"/>
                <a:gd name="T44" fmla="*/ 67 w 142"/>
                <a:gd name="T45" fmla="*/ 12 h 218"/>
                <a:gd name="T46" fmla="*/ 66 w 142"/>
                <a:gd name="T47" fmla="*/ 11 h 218"/>
                <a:gd name="T48" fmla="*/ 64 w 142"/>
                <a:gd name="T49" fmla="*/ 10 h 218"/>
                <a:gd name="T50" fmla="*/ 63 w 142"/>
                <a:gd name="T51" fmla="*/ 4 h 218"/>
                <a:gd name="T52" fmla="*/ 62 w 142"/>
                <a:gd name="T53" fmla="*/ 0 h 218"/>
                <a:gd name="T54" fmla="*/ 77 w 142"/>
                <a:gd name="T55" fmla="*/ 1 h 218"/>
                <a:gd name="T56" fmla="*/ 92 w 142"/>
                <a:gd name="T57" fmla="*/ 3 h 218"/>
                <a:gd name="T58" fmla="*/ 95 w 142"/>
                <a:gd name="T59" fmla="*/ 7 h 218"/>
                <a:gd name="T60" fmla="*/ 98 w 142"/>
                <a:gd name="T61" fmla="*/ 12 h 218"/>
                <a:gd name="T62" fmla="*/ 107 w 142"/>
                <a:gd name="T63" fmla="*/ 16 h 218"/>
                <a:gd name="T64" fmla="*/ 112 w 142"/>
                <a:gd name="T65" fmla="*/ 24 h 218"/>
                <a:gd name="T66" fmla="*/ 114 w 142"/>
                <a:gd name="T67" fmla="*/ 24 h 218"/>
                <a:gd name="T68" fmla="*/ 115 w 142"/>
                <a:gd name="T69" fmla="*/ 25 h 218"/>
                <a:gd name="T70" fmla="*/ 116 w 142"/>
                <a:gd name="T71" fmla="*/ 107 h 218"/>
                <a:gd name="T72" fmla="*/ 134 w 142"/>
                <a:gd name="T73" fmla="*/ 187 h 218"/>
                <a:gd name="T74" fmla="*/ 135 w 142"/>
                <a:gd name="T75" fmla="*/ 192 h 218"/>
                <a:gd name="T76" fmla="*/ 137 w 142"/>
                <a:gd name="T77" fmla="*/ 204 h 218"/>
                <a:gd name="T78" fmla="*/ 138 w 142"/>
                <a:gd name="T79" fmla="*/ 210 h 218"/>
                <a:gd name="T80" fmla="*/ 140 w 142"/>
                <a:gd name="T81" fmla="*/ 210 h 218"/>
                <a:gd name="T82" fmla="*/ 141 w 142"/>
                <a:gd name="T83" fmla="*/ 213 h 218"/>
                <a:gd name="T84" fmla="*/ 142 w 142"/>
                <a:gd name="T85" fmla="*/ 216 h 218"/>
                <a:gd name="T86" fmla="*/ 141 w 142"/>
                <a:gd name="T87" fmla="*/ 216 h 218"/>
                <a:gd name="T88" fmla="*/ 138 w 142"/>
                <a:gd name="T89" fmla="*/ 213 h 218"/>
                <a:gd name="T90" fmla="*/ 134 w 142"/>
                <a:gd name="T91" fmla="*/ 210 h 218"/>
                <a:gd name="T92" fmla="*/ 132 w 142"/>
                <a:gd name="T93" fmla="*/ 20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218">
                  <a:moveTo>
                    <a:pt x="132" y="203"/>
                  </a:moveTo>
                  <a:lnTo>
                    <a:pt x="127" y="198"/>
                  </a:lnTo>
                  <a:lnTo>
                    <a:pt x="120" y="197"/>
                  </a:lnTo>
                  <a:lnTo>
                    <a:pt x="112" y="196"/>
                  </a:lnTo>
                  <a:lnTo>
                    <a:pt x="105" y="193"/>
                  </a:lnTo>
                  <a:lnTo>
                    <a:pt x="98" y="190"/>
                  </a:lnTo>
                  <a:lnTo>
                    <a:pt x="91" y="188"/>
                  </a:lnTo>
                  <a:lnTo>
                    <a:pt x="83" y="186"/>
                  </a:lnTo>
                  <a:lnTo>
                    <a:pt x="76" y="185"/>
                  </a:lnTo>
                  <a:lnTo>
                    <a:pt x="68" y="184"/>
                  </a:lnTo>
                  <a:lnTo>
                    <a:pt x="66" y="182"/>
                  </a:lnTo>
                  <a:lnTo>
                    <a:pt x="63" y="179"/>
                  </a:lnTo>
                  <a:lnTo>
                    <a:pt x="58" y="178"/>
                  </a:lnTo>
                  <a:lnTo>
                    <a:pt x="55" y="176"/>
                  </a:lnTo>
                  <a:lnTo>
                    <a:pt x="52" y="175"/>
                  </a:lnTo>
                  <a:lnTo>
                    <a:pt x="49" y="173"/>
                  </a:lnTo>
                  <a:lnTo>
                    <a:pt x="44" y="171"/>
                  </a:lnTo>
                  <a:lnTo>
                    <a:pt x="43" y="167"/>
                  </a:lnTo>
                  <a:lnTo>
                    <a:pt x="37" y="164"/>
                  </a:lnTo>
                  <a:lnTo>
                    <a:pt x="30" y="159"/>
                  </a:lnTo>
                  <a:lnTo>
                    <a:pt x="24" y="152"/>
                  </a:lnTo>
                  <a:lnTo>
                    <a:pt x="18" y="148"/>
                  </a:lnTo>
                  <a:lnTo>
                    <a:pt x="13" y="133"/>
                  </a:lnTo>
                  <a:lnTo>
                    <a:pt x="8" y="118"/>
                  </a:lnTo>
                  <a:lnTo>
                    <a:pt x="2" y="103"/>
                  </a:lnTo>
                  <a:lnTo>
                    <a:pt x="0" y="84"/>
                  </a:lnTo>
                  <a:lnTo>
                    <a:pt x="8" y="87"/>
                  </a:lnTo>
                  <a:lnTo>
                    <a:pt x="15" y="94"/>
                  </a:lnTo>
                  <a:lnTo>
                    <a:pt x="22" y="100"/>
                  </a:lnTo>
                  <a:lnTo>
                    <a:pt x="29" y="104"/>
                  </a:lnTo>
                  <a:lnTo>
                    <a:pt x="31" y="106"/>
                  </a:lnTo>
                  <a:lnTo>
                    <a:pt x="36" y="109"/>
                  </a:lnTo>
                  <a:lnTo>
                    <a:pt x="41" y="112"/>
                  </a:lnTo>
                  <a:lnTo>
                    <a:pt x="45" y="113"/>
                  </a:lnTo>
                  <a:lnTo>
                    <a:pt x="57" y="116"/>
                  </a:lnTo>
                  <a:lnTo>
                    <a:pt x="67" y="114"/>
                  </a:lnTo>
                  <a:lnTo>
                    <a:pt x="74" y="110"/>
                  </a:lnTo>
                  <a:lnTo>
                    <a:pt x="79" y="104"/>
                  </a:lnTo>
                  <a:lnTo>
                    <a:pt x="82" y="94"/>
                  </a:lnTo>
                  <a:lnTo>
                    <a:pt x="83" y="84"/>
                  </a:lnTo>
                  <a:lnTo>
                    <a:pt x="84" y="73"/>
                  </a:lnTo>
                  <a:lnTo>
                    <a:pt x="84" y="63"/>
                  </a:lnTo>
                  <a:lnTo>
                    <a:pt x="79" y="54"/>
                  </a:lnTo>
                  <a:lnTo>
                    <a:pt x="74" y="39"/>
                  </a:lnTo>
                  <a:lnTo>
                    <a:pt x="69" y="24"/>
                  </a:lnTo>
                  <a:lnTo>
                    <a:pt x="67" y="12"/>
                  </a:lnTo>
                  <a:lnTo>
                    <a:pt x="66" y="12"/>
                  </a:lnTo>
                  <a:lnTo>
                    <a:pt x="66" y="11"/>
                  </a:lnTo>
                  <a:lnTo>
                    <a:pt x="65" y="10"/>
                  </a:lnTo>
                  <a:lnTo>
                    <a:pt x="64" y="10"/>
                  </a:lnTo>
                  <a:lnTo>
                    <a:pt x="64" y="7"/>
                  </a:lnTo>
                  <a:lnTo>
                    <a:pt x="63" y="4"/>
                  </a:lnTo>
                  <a:lnTo>
                    <a:pt x="62" y="2"/>
                  </a:lnTo>
                  <a:lnTo>
                    <a:pt x="62" y="0"/>
                  </a:lnTo>
                  <a:lnTo>
                    <a:pt x="69" y="0"/>
                  </a:lnTo>
                  <a:lnTo>
                    <a:pt x="77" y="1"/>
                  </a:lnTo>
                  <a:lnTo>
                    <a:pt x="85" y="3"/>
                  </a:lnTo>
                  <a:lnTo>
                    <a:pt x="92" y="3"/>
                  </a:lnTo>
                  <a:lnTo>
                    <a:pt x="93" y="5"/>
                  </a:lnTo>
                  <a:lnTo>
                    <a:pt x="95" y="7"/>
                  </a:lnTo>
                  <a:lnTo>
                    <a:pt x="97" y="8"/>
                  </a:lnTo>
                  <a:lnTo>
                    <a:pt x="98" y="12"/>
                  </a:lnTo>
                  <a:lnTo>
                    <a:pt x="102" y="13"/>
                  </a:lnTo>
                  <a:lnTo>
                    <a:pt x="107" y="16"/>
                  </a:lnTo>
                  <a:lnTo>
                    <a:pt x="110" y="20"/>
                  </a:lnTo>
                  <a:lnTo>
                    <a:pt x="112" y="24"/>
                  </a:lnTo>
                  <a:lnTo>
                    <a:pt x="114" y="24"/>
                  </a:lnTo>
                  <a:lnTo>
                    <a:pt x="114" y="24"/>
                  </a:lnTo>
                  <a:lnTo>
                    <a:pt x="114" y="25"/>
                  </a:lnTo>
                  <a:lnTo>
                    <a:pt x="115" y="25"/>
                  </a:lnTo>
                  <a:lnTo>
                    <a:pt x="115" y="65"/>
                  </a:lnTo>
                  <a:lnTo>
                    <a:pt x="116" y="107"/>
                  </a:lnTo>
                  <a:lnTo>
                    <a:pt x="121" y="149"/>
                  </a:lnTo>
                  <a:lnTo>
                    <a:pt x="134" y="187"/>
                  </a:lnTo>
                  <a:lnTo>
                    <a:pt x="135" y="187"/>
                  </a:lnTo>
                  <a:lnTo>
                    <a:pt x="135" y="192"/>
                  </a:lnTo>
                  <a:lnTo>
                    <a:pt x="136" y="198"/>
                  </a:lnTo>
                  <a:lnTo>
                    <a:pt x="137" y="204"/>
                  </a:lnTo>
                  <a:lnTo>
                    <a:pt x="137" y="210"/>
                  </a:lnTo>
                  <a:lnTo>
                    <a:pt x="138" y="210"/>
                  </a:lnTo>
                  <a:lnTo>
                    <a:pt x="140" y="210"/>
                  </a:lnTo>
                  <a:lnTo>
                    <a:pt x="140" y="210"/>
                  </a:lnTo>
                  <a:lnTo>
                    <a:pt x="141" y="210"/>
                  </a:lnTo>
                  <a:lnTo>
                    <a:pt x="141" y="213"/>
                  </a:lnTo>
                  <a:lnTo>
                    <a:pt x="142" y="214"/>
                  </a:lnTo>
                  <a:lnTo>
                    <a:pt x="142" y="216"/>
                  </a:lnTo>
                  <a:lnTo>
                    <a:pt x="142" y="218"/>
                  </a:lnTo>
                  <a:lnTo>
                    <a:pt x="141" y="216"/>
                  </a:lnTo>
                  <a:lnTo>
                    <a:pt x="140" y="215"/>
                  </a:lnTo>
                  <a:lnTo>
                    <a:pt x="138" y="213"/>
                  </a:lnTo>
                  <a:lnTo>
                    <a:pt x="137" y="210"/>
                  </a:lnTo>
                  <a:lnTo>
                    <a:pt x="134" y="210"/>
                  </a:lnTo>
                  <a:lnTo>
                    <a:pt x="134" y="210"/>
                  </a:lnTo>
                  <a:lnTo>
                    <a:pt x="132" y="20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49" name="Freeform 21">
              <a:extLst>
                <a:ext uri="{FF2B5EF4-FFF2-40B4-BE49-F238E27FC236}">
                  <a16:creationId xmlns:a16="http://schemas.microsoft.com/office/drawing/2014/main" id="{565DCF00-5BC4-2EAE-F3CB-520FEC075AE0}"/>
                </a:ext>
              </a:extLst>
            </p:cNvPr>
            <p:cNvSpPr>
              <a:spLocks/>
            </p:cNvSpPr>
            <p:nvPr/>
          </p:nvSpPr>
          <p:spPr bwMode="auto">
            <a:xfrm>
              <a:off x="8674100" y="6194425"/>
              <a:ext cx="46038" cy="107950"/>
            </a:xfrm>
            <a:custGeom>
              <a:avLst/>
              <a:gdLst>
                <a:gd name="T0" fmla="*/ 1 w 88"/>
                <a:gd name="T1" fmla="*/ 8 h 205"/>
                <a:gd name="T2" fmla="*/ 1 w 88"/>
                <a:gd name="T3" fmla="*/ 4 h 205"/>
                <a:gd name="T4" fmla="*/ 9 w 88"/>
                <a:gd name="T5" fmla="*/ 0 h 205"/>
                <a:gd name="T6" fmla="*/ 16 w 88"/>
                <a:gd name="T7" fmla="*/ 9 h 205"/>
                <a:gd name="T8" fmla="*/ 24 w 88"/>
                <a:gd name="T9" fmla="*/ 16 h 205"/>
                <a:gd name="T10" fmla="*/ 31 w 88"/>
                <a:gd name="T11" fmla="*/ 22 h 205"/>
                <a:gd name="T12" fmla="*/ 40 w 88"/>
                <a:gd name="T13" fmla="*/ 28 h 205"/>
                <a:gd name="T14" fmla="*/ 48 w 88"/>
                <a:gd name="T15" fmla="*/ 34 h 205"/>
                <a:gd name="T16" fmla="*/ 56 w 88"/>
                <a:gd name="T17" fmla="*/ 39 h 205"/>
                <a:gd name="T18" fmla="*/ 64 w 88"/>
                <a:gd name="T19" fmla="*/ 46 h 205"/>
                <a:gd name="T20" fmla="*/ 70 w 88"/>
                <a:gd name="T21" fmla="*/ 53 h 205"/>
                <a:gd name="T22" fmla="*/ 79 w 88"/>
                <a:gd name="T23" fmla="*/ 85 h 205"/>
                <a:gd name="T24" fmla="*/ 79 w 88"/>
                <a:gd name="T25" fmla="*/ 115 h 205"/>
                <a:gd name="T26" fmla="*/ 76 w 88"/>
                <a:gd name="T27" fmla="*/ 145 h 205"/>
                <a:gd name="T28" fmla="*/ 77 w 88"/>
                <a:gd name="T29" fmla="*/ 177 h 205"/>
                <a:gd name="T30" fmla="*/ 84 w 88"/>
                <a:gd name="T31" fmla="*/ 183 h 205"/>
                <a:gd name="T32" fmla="*/ 88 w 88"/>
                <a:gd name="T33" fmla="*/ 187 h 205"/>
                <a:gd name="T34" fmla="*/ 86 w 88"/>
                <a:gd name="T35" fmla="*/ 194 h 205"/>
                <a:gd name="T36" fmla="*/ 84 w 88"/>
                <a:gd name="T37" fmla="*/ 204 h 205"/>
                <a:gd name="T38" fmla="*/ 73 w 88"/>
                <a:gd name="T39" fmla="*/ 205 h 205"/>
                <a:gd name="T40" fmla="*/ 63 w 88"/>
                <a:gd name="T41" fmla="*/ 203 h 205"/>
                <a:gd name="T42" fmla="*/ 53 w 88"/>
                <a:gd name="T43" fmla="*/ 197 h 205"/>
                <a:gd name="T44" fmla="*/ 43 w 88"/>
                <a:gd name="T45" fmla="*/ 190 h 205"/>
                <a:gd name="T46" fmla="*/ 36 w 88"/>
                <a:gd name="T47" fmla="*/ 180 h 205"/>
                <a:gd name="T48" fmla="*/ 28 w 88"/>
                <a:gd name="T49" fmla="*/ 169 h 205"/>
                <a:gd name="T50" fmla="*/ 24 w 88"/>
                <a:gd name="T51" fmla="*/ 158 h 205"/>
                <a:gd name="T52" fmla="*/ 20 w 88"/>
                <a:gd name="T53" fmla="*/ 148 h 205"/>
                <a:gd name="T54" fmla="*/ 22 w 88"/>
                <a:gd name="T55" fmla="*/ 130 h 205"/>
                <a:gd name="T56" fmla="*/ 23 w 88"/>
                <a:gd name="T57" fmla="*/ 112 h 205"/>
                <a:gd name="T58" fmla="*/ 24 w 88"/>
                <a:gd name="T59" fmla="*/ 95 h 205"/>
                <a:gd name="T60" fmla="*/ 24 w 88"/>
                <a:gd name="T61" fmla="*/ 79 h 205"/>
                <a:gd name="T62" fmla="*/ 22 w 88"/>
                <a:gd name="T63" fmla="*/ 64 h 205"/>
                <a:gd name="T64" fmla="*/ 17 w 88"/>
                <a:gd name="T65" fmla="*/ 49 h 205"/>
                <a:gd name="T66" fmla="*/ 11 w 88"/>
                <a:gd name="T67" fmla="*/ 33 h 205"/>
                <a:gd name="T68" fmla="*/ 0 w 88"/>
                <a:gd name="T69" fmla="*/ 16 h 205"/>
                <a:gd name="T70" fmla="*/ 1 w 88"/>
                <a:gd name="T71" fmla="*/ 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205">
                  <a:moveTo>
                    <a:pt x="1" y="8"/>
                  </a:moveTo>
                  <a:lnTo>
                    <a:pt x="1" y="4"/>
                  </a:lnTo>
                  <a:lnTo>
                    <a:pt x="9" y="0"/>
                  </a:lnTo>
                  <a:lnTo>
                    <a:pt x="16" y="9"/>
                  </a:lnTo>
                  <a:lnTo>
                    <a:pt x="24" y="16"/>
                  </a:lnTo>
                  <a:lnTo>
                    <a:pt x="31" y="22"/>
                  </a:lnTo>
                  <a:lnTo>
                    <a:pt x="40" y="28"/>
                  </a:lnTo>
                  <a:lnTo>
                    <a:pt x="48" y="34"/>
                  </a:lnTo>
                  <a:lnTo>
                    <a:pt x="56" y="39"/>
                  </a:lnTo>
                  <a:lnTo>
                    <a:pt x="64" y="46"/>
                  </a:lnTo>
                  <a:lnTo>
                    <a:pt x="70" y="53"/>
                  </a:lnTo>
                  <a:lnTo>
                    <a:pt x="79" y="85"/>
                  </a:lnTo>
                  <a:lnTo>
                    <a:pt x="79" y="115"/>
                  </a:lnTo>
                  <a:lnTo>
                    <a:pt x="76" y="145"/>
                  </a:lnTo>
                  <a:lnTo>
                    <a:pt x="77" y="177"/>
                  </a:lnTo>
                  <a:lnTo>
                    <a:pt x="84" y="183"/>
                  </a:lnTo>
                  <a:lnTo>
                    <a:pt x="88" y="187"/>
                  </a:lnTo>
                  <a:lnTo>
                    <a:pt x="86" y="194"/>
                  </a:lnTo>
                  <a:lnTo>
                    <a:pt x="84" y="204"/>
                  </a:lnTo>
                  <a:lnTo>
                    <a:pt x="73" y="205"/>
                  </a:lnTo>
                  <a:lnTo>
                    <a:pt x="63" y="203"/>
                  </a:lnTo>
                  <a:lnTo>
                    <a:pt x="53" y="197"/>
                  </a:lnTo>
                  <a:lnTo>
                    <a:pt x="43" y="190"/>
                  </a:lnTo>
                  <a:lnTo>
                    <a:pt x="36" y="180"/>
                  </a:lnTo>
                  <a:lnTo>
                    <a:pt x="28" y="169"/>
                  </a:lnTo>
                  <a:lnTo>
                    <a:pt x="24" y="158"/>
                  </a:lnTo>
                  <a:lnTo>
                    <a:pt x="20" y="148"/>
                  </a:lnTo>
                  <a:lnTo>
                    <a:pt x="22" y="130"/>
                  </a:lnTo>
                  <a:lnTo>
                    <a:pt x="23" y="112"/>
                  </a:lnTo>
                  <a:lnTo>
                    <a:pt x="24" y="95"/>
                  </a:lnTo>
                  <a:lnTo>
                    <a:pt x="24" y="79"/>
                  </a:lnTo>
                  <a:lnTo>
                    <a:pt x="22" y="64"/>
                  </a:lnTo>
                  <a:lnTo>
                    <a:pt x="17" y="49"/>
                  </a:lnTo>
                  <a:lnTo>
                    <a:pt x="11" y="33"/>
                  </a:lnTo>
                  <a:lnTo>
                    <a:pt x="0" y="16"/>
                  </a:lnTo>
                  <a:lnTo>
                    <a:pt x="1"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0" name="Freeform 22">
              <a:extLst>
                <a:ext uri="{FF2B5EF4-FFF2-40B4-BE49-F238E27FC236}">
                  <a16:creationId xmlns:a16="http://schemas.microsoft.com/office/drawing/2014/main" id="{081E38B3-6CD0-ACEC-1B78-77E8FF8E8D5D}"/>
                </a:ext>
              </a:extLst>
            </p:cNvPr>
            <p:cNvSpPr>
              <a:spLocks/>
            </p:cNvSpPr>
            <p:nvPr/>
          </p:nvSpPr>
          <p:spPr bwMode="auto">
            <a:xfrm>
              <a:off x="8693150" y="6221413"/>
              <a:ext cx="14288" cy="66675"/>
            </a:xfrm>
            <a:custGeom>
              <a:avLst/>
              <a:gdLst>
                <a:gd name="T0" fmla="*/ 0 w 25"/>
                <a:gd name="T1" fmla="*/ 82 h 126"/>
                <a:gd name="T2" fmla="*/ 4 w 25"/>
                <a:gd name="T3" fmla="*/ 60 h 126"/>
                <a:gd name="T4" fmla="*/ 5 w 25"/>
                <a:gd name="T5" fmla="*/ 41 h 126"/>
                <a:gd name="T6" fmla="*/ 4 w 25"/>
                <a:gd name="T7" fmla="*/ 23 h 126"/>
                <a:gd name="T8" fmla="*/ 0 w 25"/>
                <a:gd name="T9" fmla="*/ 0 h 126"/>
                <a:gd name="T10" fmla="*/ 13 w 25"/>
                <a:gd name="T11" fmla="*/ 13 h 126"/>
                <a:gd name="T12" fmla="*/ 20 w 25"/>
                <a:gd name="T13" fmla="*/ 26 h 126"/>
                <a:gd name="T14" fmla="*/ 24 w 25"/>
                <a:gd name="T15" fmla="*/ 41 h 126"/>
                <a:gd name="T16" fmla="*/ 25 w 25"/>
                <a:gd name="T17" fmla="*/ 56 h 126"/>
                <a:gd name="T18" fmla="*/ 25 w 25"/>
                <a:gd name="T19" fmla="*/ 74 h 126"/>
                <a:gd name="T20" fmla="*/ 22 w 25"/>
                <a:gd name="T21" fmla="*/ 90 h 126"/>
                <a:gd name="T22" fmla="*/ 22 w 25"/>
                <a:gd name="T23" fmla="*/ 108 h 126"/>
                <a:gd name="T24" fmla="*/ 22 w 25"/>
                <a:gd name="T25" fmla="*/ 126 h 126"/>
                <a:gd name="T26" fmla="*/ 11 w 25"/>
                <a:gd name="T27" fmla="*/ 117 h 126"/>
                <a:gd name="T28" fmla="*/ 5 w 25"/>
                <a:gd name="T29" fmla="*/ 107 h 126"/>
                <a:gd name="T30" fmla="*/ 2 w 25"/>
                <a:gd name="T31" fmla="*/ 96 h 126"/>
                <a:gd name="T32" fmla="*/ 0 w 25"/>
                <a:gd name="T33"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26">
                  <a:moveTo>
                    <a:pt x="0" y="82"/>
                  </a:moveTo>
                  <a:lnTo>
                    <a:pt x="4" y="60"/>
                  </a:lnTo>
                  <a:lnTo>
                    <a:pt x="5" y="41"/>
                  </a:lnTo>
                  <a:lnTo>
                    <a:pt x="4" y="23"/>
                  </a:lnTo>
                  <a:lnTo>
                    <a:pt x="0" y="0"/>
                  </a:lnTo>
                  <a:lnTo>
                    <a:pt x="13" y="13"/>
                  </a:lnTo>
                  <a:lnTo>
                    <a:pt x="20" y="26"/>
                  </a:lnTo>
                  <a:lnTo>
                    <a:pt x="24" y="41"/>
                  </a:lnTo>
                  <a:lnTo>
                    <a:pt x="25" y="56"/>
                  </a:lnTo>
                  <a:lnTo>
                    <a:pt x="25" y="74"/>
                  </a:lnTo>
                  <a:lnTo>
                    <a:pt x="22" y="90"/>
                  </a:lnTo>
                  <a:lnTo>
                    <a:pt x="22" y="108"/>
                  </a:lnTo>
                  <a:lnTo>
                    <a:pt x="22" y="126"/>
                  </a:lnTo>
                  <a:lnTo>
                    <a:pt x="11" y="117"/>
                  </a:lnTo>
                  <a:lnTo>
                    <a:pt x="5" y="107"/>
                  </a:lnTo>
                  <a:lnTo>
                    <a:pt x="2" y="96"/>
                  </a:lnTo>
                  <a:lnTo>
                    <a:pt x="0" y="8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1" name="Freeform 23">
              <a:extLst>
                <a:ext uri="{FF2B5EF4-FFF2-40B4-BE49-F238E27FC236}">
                  <a16:creationId xmlns:a16="http://schemas.microsoft.com/office/drawing/2014/main" id="{C8CFE852-3FD2-1DA9-8F38-9F3EADF9AE52}"/>
                </a:ext>
              </a:extLst>
            </p:cNvPr>
            <p:cNvSpPr>
              <a:spLocks/>
            </p:cNvSpPr>
            <p:nvPr/>
          </p:nvSpPr>
          <p:spPr bwMode="auto">
            <a:xfrm>
              <a:off x="8689975" y="6216650"/>
              <a:ext cx="14288" cy="28575"/>
            </a:xfrm>
            <a:custGeom>
              <a:avLst/>
              <a:gdLst>
                <a:gd name="T0" fmla="*/ 8 w 26"/>
                <a:gd name="T1" fmla="*/ 29 h 53"/>
                <a:gd name="T2" fmla="*/ 12 w 26"/>
                <a:gd name="T3" fmla="*/ 33 h 53"/>
                <a:gd name="T4" fmla="*/ 18 w 26"/>
                <a:gd name="T5" fmla="*/ 41 h 53"/>
                <a:gd name="T6" fmla="*/ 24 w 26"/>
                <a:gd name="T7" fmla="*/ 48 h 53"/>
                <a:gd name="T8" fmla="*/ 26 w 26"/>
                <a:gd name="T9" fmla="*/ 53 h 53"/>
                <a:gd name="T10" fmla="*/ 25 w 26"/>
                <a:gd name="T11" fmla="*/ 41 h 53"/>
                <a:gd name="T12" fmla="*/ 24 w 26"/>
                <a:gd name="T13" fmla="*/ 29 h 53"/>
                <a:gd name="T14" fmla="*/ 22 w 26"/>
                <a:gd name="T15" fmla="*/ 18 h 53"/>
                <a:gd name="T16" fmla="*/ 21 w 26"/>
                <a:gd name="T17" fmla="*/ 7 h 53"/>
                <a:gd name="T18" fmla="*/ 17 w 26"/>
                <a:gd name="T19" fmla="*/ 6 h 53"/>
                <a:gd name="T20" fmla="*/ 12 w 26"/>
                <a:gd name="T21" fmla="*/ 3 h 53"/>
                <a:gd name="T22" fmla="*/ 7 w 26"/>
                <a:gd name="T23" fmla="*/ 1 h 53"/>
                <a:gd name="T24" fmla="*/ 2 w 26"/>
                <a:gd name="T25" fmla="*/ 0 h 53"/>
                <a:gd name="T26" fmla="*/ 1 w 26"/>
                <a:gd name="T27" fmla="*/ 6 h 53"/>
                <a:gd name="T28" fmla="*/ 0 w 26"/>
                <a:gd name="T29" fmla="*/ 16 h 53"/>
                <a:gd name="T30" fmla="*/ 1 w 26"/>
                <a:gd name="T31" fmla="*/ 24 h 53"/>
                <a:gd name="T32" fmla="*/ 8 w 26"/>
                <a:gd name="T33"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3">
                  <a:moveTo>
                    <a:pt x="8" y="29"/>
                  </a:moveTo>
                  <a:lnTo>
                    <a:pt x="12" y="33"/>
                  </a:lnTo>
                  <a:lnTo>
                    <a:pt x="18" y="41"/>
                  </a:lnTo>
                  <a:lnTo>
                    <a:pt x="24" y="48"/>
                  </a:lnTo>
                  <a:lnTo>
                    <a:pt x="26" y="53"/>
                  </a:lnTo>
                  <a:lnTo>
                    <a:pt x="25" y="41"/>
                  </a:lnTo>
                  <a:lnTo>
                    <a:pt x="24" y="29"/>
                  </a:lnTo>
                  <a:lnTo>
                    <a:pt x="22" y="18"/>
                  </a:lnTo>
                  <a:lnTo>
                    <a:pt x="21" y="7"/>
                  </a:lnTo>
                  <a:lnTo>
                    <a:pt x="17" y="6"/>
                  </a:lnTo>
                  <a:lnTo>
                    <a:pt x="12" y="3"/>
                  </a:lnTo>
                  <a:lnTo>
                    <a:pt x="7" y="1"/>
                  </a:lnTo>
                  <a:lnTo>
                    <a:pt x="2" y="0"/>
                  </a:lnTo>
                  <a:lnTo>
                    <a:pt x="1" y="6"/>
                  </a:lnTo>
                  <a:lnTo>
                    <a:pt x="0" y="16"/>
                  </a:lnTo>
                  <a:lnTo>
                    <a:pt x="1" y="24"/>
                  </a:lnTo>
                  <a:lnTo>
                    <a:pt x="8"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2" name="Freeform 24">
              <a:extLst>
                <a:ext uri="{FF2B5EF4-FFF2-40B4-BE49-F238E27FC236}">
                  <a16:creationId xmlns:a16="http://schemas.microsoft.com/office/drawing/2014/main" id="{6C0035EA-C713-CBE7-BD8E-C58193E516EB}"/>
                </a:ext>
              </a:extLst>
            </p:cNvPr>
            <p:cNvSpPr>
              <a:spLocks/>
            </p:cNvSpPr>
            <p:nvPr/>
          </p:nvSpPr>
          <p:spPr bwMode="auto">
            <a:xfrm>
              <a:off x="8772525" y="6186488"/>
              <a:ext cx="317500" cy="103187"/>
            </a:xfrm>
            <a:custGeom>
              <a:avLst/>
              <a:gdLst>
                <a:gd name="T0" fmla="*/ 182 w 600"/>
                <a:gd name="T1" fmla="*/ 162 h 196"/>
                <a:gd name="T2" fmla="*/ 167 w 600"/>
                <a:gd name="T3" fmla="*/ 154 h 196"/>
                <a:gd name="T4" fmla="*/ 145 w 600"/>
                <a:gd name="T5" fmla="*/ 146 h 196"/>
                <a:gd name="T6" fmla="*/ 106 w 600"/>
                <a:gd name="T7" fmla="*/ 143 h 196"/>
                <a:gd name="T8" fmla="*/ 58 w 600"/>
                <a:gd name="T9" fmla="*/ 146 h 196"/>
                <a:gd name="T10" fmla="*/ 40 w 600"/>
                <a:gd name="T11" fmla="*/ 143 h 196"/>
                <a:gd name="T12" fmla="*/ 32 w 600"/>
                <a:gd name="T13" fmla="*/ 134 h 196"/>
                <a:gd name="T14" fmla="*/ 31 w 600"/>
                <a:gd name="T15" fmla="*/ 133 h 196"/>
                <a:gd name="T16" fmla="*/ 17 w 600"/>
                <a:gd name="T17" fmla="*/ 91 h 196"/>
                <a:gd name="T18" fmla="*/ 10 w 600"/>
                <a:gd name="T19" fmla="*/ 36 h 196"/>
                <a:gd name="T20" fmla="*/ 0 w 600"/>
                <a:gd name="T21" fmla="*/ 19 h 196"/>
                <a:gd name="T22" fmla="*/ 13 w 600"/>
                <a:gd name="T23" fmla="*/ 27 h 196"/>
                <a:gd name="T24" fmla="*/ 39 w 600"/>
                <a:gd name="T25" fmla="*/ 28 h 196"/>
                <a:gd name="T26" fmla="*/ 64 w 600"/>
                <a:gd name="T27" fmla="*/ 23 h 196"/>
                <a:gd name="T28" fmla="*/ 83 w 600"/>
                <a:gd name="T29" fmla="*/ 0 h 196"/>
                <a:gd name="T30" fmla="*/ 77 w 600"/>
                <a:gd name="T31" fmla="*/ 62 h 196"/>
                <a:gd name="T32" fmla="*/ 81 w 600"/>
                <a:gd name="T33" fmla="*/ 71 h 196"/>
                <a:gd name="T34" fmla="*/ 87 w 600"/>
                <a:gd name="T35" fmla="*/ 77 h 196"/>
                <a:gd name="T36" fmla="*/ 93 w 600"/>
                <a:gd name="T37" fmla="*/ 83 h 196"/>
                <a:gd name="T38" fmla="*/ 101 w 600"/>
                <a:gd name="T39" fmla="*/ 89 h 196"/>
                <a:gd name="T40" fmla="*/ 119 w 600"/>
                <a:gd name="T41" fmla="*/ 92 h 196"/>
                <a:gd name="T42" fmla="*/ 154 w 600"/>
                <a:gd name="T43" fmla="*/ 80 h 196"/>
                <a:gd name="T44" fmla="*/ 168 w 600"/>
                <a:gd name="T45" fmla="*/ 61 h 196"/>
                <a:gd name="T46" fmla="*/ 174 w 600"/>
                <a:gd name="T47" fmla="*/ 72 h 196"/>
                <a:gd name="T48" fmla="*/ 201 w 600"/>
                <a:gd name="T49" fmla="*/ 121 h 196"/>
                <a:gd name="T50" fmla="*/ 225 w 600"/>
                <a:gd name="T51" fmla="*/ 135 h 196"/>
                <a:gd name="T52" fmla="*/ 244 w 600"/>
                <a:gd name="T53" fmla="*/ 128 h 196"/>
                <a:gd name="T54" fmla="*/ 250 w 600"/>
                <a:gd name="T55" fmla="*/ 119 h 196"/>
                <a:gd name="T56" fmla="*/ 267 w 600"/>
                <a:gd name="T57" fmla="*/ 127 h 196"/>
                <a:gd name="T58" fmla="*/ 284 w 600"/>
                <a:gd name="T59" fmla="*/ 134 h 196"/>
                <a:gd name="T60" fmla="*/ 312 w 600"/>
                <a:gd name="T61" fmla="*/ 136 h 196"/>
                <a:gd name="T62" fmla="*/ 339 w 600"/>
                <a:gd name="T63" fmla="*/ 131 h 196"/>
                <a:gd name="T64" fmla="*/ 349 w 600"/>
                <a:gd name="T65" fmla="*/ 100 h 196"/>
                <a:gd name="T66" fmla="*/ 350 w 600"/>
                <a:gd name="T67" fmla="*/ 63 h 196"/>
                <a:gd name="T68" fmla="*/ 347 w 600"/>
                <a:gd name="T69" fmla="*/ 60 h 196"/>
                <a:gd name="T70" fmla="*/ 354 w 600"/>
                <a:gd name="T71" fmla="*/ 59 h 196"/>
                <a:gd name="T72" fmla="*/ 375 w 600"/>
                <a:gd name="T73" fmla="*/ 64 h 196"/>
                <a:gd name="T74" fmla="*/ 414 w 600"/>
                <a:gd name="T75" fmla="*/ 65 h 196"/>
                <a:gd name="T76" fmla="*/ 434 w 600"/>
                <a:gd name="T77" fmla="*/ 60 h 196"/>
                <a:gd name="T78" fmla="*/ 442 w 600"/>
                <a:gd name="T79" fmla="*/ 73 h 196"/>
                <a:gd name="T80" fmla="*/ 458 w 600"/>
                <a:gd name="T81" fmla="*/ 82 h 196"/>
                <a:gd name="T82" fmla="*/ 507 w 600"/>
                <a:gd name="T83" fmla="*/ 78 h 196"/>
                <a:gd name="T84" fmla="*/ 570 w 600"/>
                <a:gd name="T85" fmla="*/ 77 h 196"/>
                <a:gd name="T86" fmla="*/ 599 w 600"/>
                <a:gd name="T87" fmla="*/ 108 h 196"/>
                <a:gd name="T88" fmla="*/ 599 w 600"/>
                <a:gd name="T89" fmla="*/ 128 h 196"/>
                <a:gd name="T90" fmla="*/ 585 w 600"/>
                <a:gd name="T91" fmla="*/ 156 h 196"/>
                <a:gd name="T92" fmla="*/ 554 w 600"/>
                <a:gd name="T93" fmla="*/ 177 h 196"/>
                <a:gd name="T94" fmla="*/ 513 w 600"/>
                <a:gd name="T95" fmla="*/ 186 h 196"/>
                <a:gd name="T96" fmla="*/ 455 w 600"/>
                <a:gd name="T97" fmla="*/ 186 h 196"/>
                <a:gd name="T98" fmla="*/ 407 w 600"/>
                <a:gd name="T99" fmla="*/ 184 h 196"/>
                <a:gd name="T100" fmla="*/ 360 w 600"/>
                <a:gd name="T101" fmla="*/ 183 h 196"/>
                <a:gd name="T102" fmla="*/ 314 w 600"/>
                <a:gd name="T103" fmla="*/ 184 h 196"/>
                <a:gd name="T104" fmla="*/ 267 w 600"/>
                <a:gd name="T105" fmla="*/ 187 h 196"/>
                <a:gd name="T106" fmla="*/ 233 w 600"/>
                <a:gd name="T107" fmla="*/ 192 h 196"/>
                <a:gd name="T108" fmla="*/ 206 w 600"/>
                <a:gd name="T109" fmla="*/ 195 h 196"/>
                <a:gd name="T110" fmla="*/ 190 w 600"/>
                <a:gd name="T111" fmla="*/ 194 h 196"/>
                <a:gd name="T112" fmla="*/ 190 w 600"/>
                <a:gd name="T113" fmla="*/ 193 h 196"/>
                <a:gd name="T114" fmla="*/ 184 w 600"/>
                <a:gd name="T115" fmla="*/ 182 h 196"/>
                <a:gd name="T116" fmla="*/ 185 w 600"/>
                <a:gd name="T117" fmla="*/ 16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0" h="196">
                  <a:moveTo>
                    <a:pt x="185" y="167"/>
                  </a:moveTo>
                  <a:lnTo>
                    <a:pt x="185" y="166"/>
                  </a:lnTo>
                  <a:lnTo>
                    <a:pt x="184" y="165"/>
                  </a:lnTo>
                  <a:lnTo>
                    <a:pt x="182" y="162"/>
                  </a:lnTo>
                  <a:lnTo>
                    <a:pt x="180" y="162"/>
                  </a:lnTo>
                  <a:lnTo>
                    <a:pt x="176" y="159"/>
                  </a:lnTo>
                  <a:lnTo>
                    <a:pt x="172" y="156"/>
                  </a:lnTo>
                  <a:lnTo>
                    <a:pt x="167" y="154"/>
                  </a:lnTo>
                  <a:lnTo>
                    <a:pt x="161" y="152"/>
                  </a:lnTo>
                  <a:lnTo>
                    <a:pt x="155" y="149"/>
                  </a:lnTo>
                  <a:lnTo>
                    <a:pt x="149" y="147"/>
                  </a:lnTo>
                  <a:lnTo>
                    <a:pt x="145" y="146"/>
                  </a:lnTo>
                  <a:lnTo>
                    <a:pt x="141" y="145"/>
                  </a:lnTo>
                  <a:lnTo>
                    <a:pt x="130" y="143"/>
                  </a:lnTo>
                  <a:lnTo>
                    <a:pt x="119" y="142"/>
                  </a:lnTo>
                  <a:lnTo>
                    <a:pt x="106" y="143"/>
                  </a:lnTo>
                  <a:lnTo>
                    <a:pt x="94" y="144"/>
                  </a:lnTo>
                  <a:lnTo>
                    <a:pt x="82" y="145"/>
                  </a:lnTo>
                  <a:lnTo>
                    <a:pt x="69" y="146"/>
                  </a:lnTo>
                  <a:lnTo>
                    <a:pt x="58" y="146"/>
                  </a:lnTo>
                  <a:lnTo>
                    <a:pt x="48" y="145"/>
                  </a:lnTo>
                  <a:lnTo>
                    <a:pt x="42" y="145"/>
                  </a:lnTo>
                  <a:lnTo>
                    <a:pt x="41" y="144"/>
                  </a:lnTo>
                  <a:lnTo>
                    <a:pt x="40" y="143"/>
                  </a:lnTo>
                  <a:lnTo>
                    <a:pt x="38" y="141"/>
                  </a:lnTo>
                  <a:lnTo>
                    <a:pt x="37" y="138"/>
                  </a:lnTo>
                  <a:lnTo>
                    <a:pt x="35" y="136"/>
                  </a:lnTo>
                  <a:lnTo>
                    <a:pt x="32" y="134"/>
                  </a:lnTo>
                  <a:lnTo>
                    <a:pt x="30" y="132"/>
                  </a:lnTo>
                  <a:lnTo>
                    <a:pt x="28" y="131"/>
                  </a:lnTo>
                  <a:lnTo>
                    <a:pt x="31" y="133"/>
                  </a:lnTo>
                  <a:lnTo>
                    <a:pt x="31" y="133"/>
                  </a:lnTo>
                  <a:lnTo>
                    <a:pt x="30" y="131"/>
                  </a:lnTo>
                  <a:lnTo>
                    <a:pt x="28" y="128"/>
                  </a:lnTo>
                  <a:lnTo>
                    <a:pt x="19" y="115"/>
                  </a:lnTo>
                  <a:lnTo>
                    <a:pt x="17" y="91"/>
                  </a:lnTo>
                  <a:lnTo>
                    <a:pt x="16" y="67"/>
                  </a:lnTo>
                  <a:lnTo>
                    <a:pt x="15" y="49"/>
                  </a:lnTo>
                  <a:lnTo>
                    <a:pt x="13" y="42"/>
                  </a:lnTo>
                  <a:lnTo>
                    <a:pt x="10" y="36"/>
                  </a:lnTo>
                  <a:lnTo>
                    <a:pt x="6" y="29"/>
                  </a:lnTo>
                  <a:lnTo>
                    <a:pt x="4" y="24"/>
                  </a:lnTo>
                  <a:lnTo>
                    <a:pt x="4" y="23"/>
                  </a:lnTo>
                  <a:lnTo>
                    <a:pt x="0" y="19"/>
                  </a:lnTo>
                  <a:lnTo>
                    <a:pt x="3" y="20"/>
                  </a:lnTo>
                  <a:lnTo>
                    <a:pt x="8" y="23"/>
                  </a:lnTo>
                  <a:lnTo>
                    <a:pt x="11" y="26"/>
                  </a:lnTo>
                  <a:lnTo>
                    <a:pt x="13" y="27"/>
                  </a:lnTo>
                  <a:lnTo>
                    <a:pt x="19" y="27"/>
                  </a:lnTo>
                  <a:lnTo>
                    <a:pt x="26" y="27"/>
                  </a:lnTo>
                  <a:lnTo>
                    <a:pt x="32" y="28"/>
                  </a:lnTo>
                  <a:lnTo>
                    <a:pt x="39" y="28"/>
                  </a:lnTo>
                  <a:lnTo>
                    <a:pt x="45" y="28"/>
                  </a:lnTo>
                  <a:lnTo>
                    <a:pt x="52" y="27"/>
                  </a:lnTo>
                  <a:lnTo>
                    <a:pt x="58" y="25"/>
                  </a:lnTo>
                  <a:lnTo>
                    <a:pt x="64" y="23"/>
                  </a:lnTo>
                  <a:lnTo>
                    <a:pt x="69" y="18"/>
                  </a:lnTo>
                  <a:lnTo>
                    <a:pt x="75" y="11"/>
                  </a:lnTo>
                  <a:lnTo>
                    <a:pt x="79" y="6"/>
                  </a:lnTo>
                  <a:lnTo>
                    <a:pt x="83" y="0"/>
                  </a:lnTo>
                  <a:lnTo>
                    <a:pt x="81" y="7"/>
                  </a:lnTo>
                  <a:lnTo>
                    <a:pt x="76" y="24"/>
                  </a:lnTo>
                  <a:lnTo>
                    <a:pt x="74" y="46"/>
                  </a:lnTo>
                  <a:lnTo>
                    <a:pt x="77" y="62"/>
                  </a:lnTo>
                  <a:lnTo>
                    <a:pt x="78" y="62"/>
                  </a:lnTo>
                  <a:lnTo>
                    <a:pt x="78" y="64"/>
                  </a:lnTo>
                  <a:lnTo>
                    <a:pt x="79" y="67"/>
                  </a:lnTo>
                  <a:lnTo>
                    <a:pt x="81" y="71"/>
                  </a:lnTo>
                  <a:lnTo>
                    <a:pt x="83" y="74"/>
                  </a:lnTo>
                  <a:lnTo>
                    <a:pt x="84" y="77"/>
                  </a:lnTo>
                  <a:lnTo>
                    <a:pt x="85" y="77"/>
                  </a:lnTo>
                  <a:lnTo>
                    <a:pt x="87" y="77"/>
                  </a:lnTo>
                  <a:lnTo>
                    <a:pt x="88" y="77"/>
                  </a:lnTo>
                  <a:lnTo>
                    <a:pt x="88" y="78"/>
                  </a:lnTo>
                  <a:lnTo>
                    <a:pt x="90" y="80"/>
                  </a:lnTo>
                  <a:lnTo>
                    <a:pt x="93" y="83"/>
                  </a:lnTo>
                  <a:lnTo>
                    <a:pt x="95" y="86"/>
                  </a:lnTo>
                  <a:lnTo>
                    <a:pt x="98" y="87"/>
                  </a:lnTo>
                  <a:lnTo>
                    <a:pt x="99" y="88"/>
                  </a:lnTo>
                  <a:lnTo>
                    <a:pt x="101" y="89"/>
                  </a:lnTo>
                  <a:lnTo>
                    <a:pt x="102" y="90"/>
                  </a:lnTo>
                  <a:lnTo>
                    <a:pt x="103" y="91"/>
                  </a:lnTo>
                  <a:lnTo>
                    <a:pt x="111" y="91"/>
                  </a:lnTo>
                  <a:lnTo>
                    <a:pt x="119" y="92"/>
                  </a:lnTo>
                  <a:lnTo>
                    <a:pt x="127" y="91"/>
                  </a:lnTo>
                  <a:lnTo>
                    <a:pt x="134" y="89"/>
                  </a:lnTo>
                  <a:lnTo>
                    <a:pt x="149" y="83"/>
                  </a:lnTo>
                  <a:lnTo>
                    <a:pt x="154" y="80"/>
                  </a:lnTo>
                  <a:lnTo>
                    <a:pt x="159" y="73"/>
                  </a:lnTo>
                  <a:lnTo>
                    <a:pt x="163" y="65"/>
                  </a:lnTo>
                  <a:lnTo>
                    <a:pt x="168" y="62"/>
                  </a:lnTo>
                  <a:lnTo>
                    <a:pt x="168" y="61"/>
                  </a:lnTo>
                  <a:lnTo>
                    <a:pt x="170" y="59"/>
                  </a:lnTo>
                  <a:lnTo>
                    <a:pt x="171" y="58"/>
                  </a:lnTo>
                  <a:lnTo>
                    <a:pt x="171" y="56"/>
                  </a:lnTo>
                  <a:lnTo>
                    <a:pt x="174" y="72"/>
                  </a:lnTo>
                  <a:lnTo>
                    <a:pt x="181" y="89"/>
                  </a:lnTo>
                  <a:lnTo>
                    <a:pt x="189" y="105"/>
                  </a:lnTo>
                  <a:lnTo>
                    <a:pt x="199" y="116"/>
                  </a:lnTo>
                  <a:lnTo>
                    <a:pt x="201" y="121"/>
                  </a:lnTo>
                  <a:lnTo>
                    <a:pt x="207" y="126"/>
                  </a:lnTo>
                  <a:lnTo>
                    <a:pt x="212" y="130"/>
                  </a:lnTo>
                  <a:lnTo>
                    <a:pt x="218" y="133"/>
                  </a:lnTo>
                  <a:lnTo>
                    <a:pt x="225" y="135"/>
                  </a:lnTo>
                  <a:lnTo>
                    <a:pt x="231" y="135"/>
                  </a:lnTo>
                  <a:lnTo>
                    <a:pt x="238" y="134"/>
                  </a:lnTo>
                  <a:lnTo>
                    <a:pt x="242" y="131"/>
                  </a:lnTo>
                  <a:lnTo>
                    <a:pt x="244" y="128"/>
                  </a:lnTo>
                  <a:lnTo>
                    <a:pt x="246" y="124"/>
                  </a:lnTo>
                  <a:lnTo>
                    <a:pt x="247" y="120"/>
                  </a:lnTo>
                  <a:lnTo>
                    <a:pt x="249" y="119"/>
                  </a:lnTo>
                  <a:lnTo>
                    <a:pt x="250" y="119"/>
                  </a:lnTo>
                  <a:lnTo>
                    <a:pt x="253" y="121"/>
                  </a:lnTo>
                  <a:lnTo>
                    <a:pt x="257" y="122"/>
                  </a:lnTo>
                  <a:lnTo>
                    <a:pt x="263" y="125"/>
                  </a:lnTo>
                  <a:lnTo>
                    <a:pt x="267" y="127"/>
                  </a:lnTo>
                  <a:lnTo>
                    <a:pt x="273" y="128"/>
                  </a:lnTo>
                  <a:lnTo>
                    <a:pt x="277" y="130"/>
                  </a:lnTo>
                  <a:lnTo>
                    <a:pt x="281" y="132"/>
                  </a:lnTo>
                  <a:lnTo>
                    <a:pt x="284" y="134"/>
                  </a:lnTo>
                  <a:lnTo>
                    <a:pt x="292" y="134"/>
                  </a:lnTo>
                  <a:lnTo>
                    <a:pt x="299" y="135"/>
                  </a:lnTo>
                  <a:lnTo>
                    <a:pt x="305" y="136"/>
                  </a:lnTo>
                  <a:lnTo>
                    <a:pt x="312" y="136"/>
                  </a:lnTo>
                  <a:lnTo>
                    <a:pt x="318" y="136"/>
                  </a:lnTo>
                  <a:lnTo>
                    <a:pt x="324" y="136"/>
                  </a:lnTo>
                  <a:lnTo>
                    <a:pt x="331" y="134"/>
                  </a:lnTo>
                  <a:lnTo>
                    <a:pt x="339" y="131"/>
                  </a:lnTo>
                  <a:lnTo>
                    <a:pt x="340" y="126"/>
                  </a:lnTo>
                  <a:lnTo>
                    <a:pt x="343" y="117"/>
                  </a:lnTo>
                  <a:lnTo>
                    <a:pt x="347" y="107"/>
                  </a:lnTo>
                  <a:lnTo>
                    <a:pt x="349" y="100"/>
                  </a:lnTo>
                  <a:lnTo>
                    <a:pt x="350" y="91"/>
                  </a:lnTo>
                  <a:lnTo>
                    <a:pt x="350" y="81"/>
                  </a:lnTo>
                  <a:lnTo>
                    <a:pt x="350" y="72"/>
                  </a:lnTo>
                  <a:lnTo>
                    <a:pt x="350" y="63"/>
                  </a:lnTo>
                  <a:lnTo>
                    <a:pt x="349" y="63"/>
                  </a:lnTo>
                  <a:lnTo>
                    <a:pt x="349" y="61"/>
                  </a:lnTo>
                  <a:lnTo>
                    <a:pt x="348" y="60"/>
                  </a:lnTo>
                  <a:lnTo>
                    <a:pt x="347" y="60"/>
                  </a:lnTo>
                  <a:lnTo>
                    <a:pt x="347" y="55"/>
                  </a:lnTo>
                  <a:lnTo>
                    <a:pt x="348" y="58"/>
                  </a:lnTo>
                  <a:lnTo>
                    <a:pt x="350" y="59"/>
                  </a:lnTo>
                  <a:lnTo>
                    <a:pt x="354" y="59"/>
                  </a:lnTo>
                  <a:lnTo>
                    <a:pt x="357" y="59"/>
                  </a:lnTo>
                  <a:lnTo>
                    <a:pt x="360" y="61"/>
                  </a:lnTo>
                  <a:lnTo>
                    <a:pt x="367" y="62"/>
                  </a:lnTo>
                  <a:lnTo>
                    <a:pt x="375" y="64"/>
                  </a:lnTo>
                  <a:lnTo>
                    <a:pt x="386" y="64"/>
                  </a:lnTo>
                  <a:lnTo>
                    <a:pt x="396" y="65"/>
                  </a:lnTo>
                  <a:lnTo>
                    <a:pt x="407" y="65"/>
                  </a:lnTo>
                  <a:lnTo>
                    <a:pt x="414" y="65"/>
                  </a:lnTo>
                  <a:lnTo>
                    <a:pt x="421" y="65"/>
                  </a:lnTo>
                  <a:lnTo>
                    <a:pt x="423" y="63"/>
                  </a:lnTo>
                  <a:lnTo>
                    <a:pt x="428" y="61"/>
                  </a:lnTo>
                  <a:lnTo>
                    <a:pt x="434" y="60"/>
                  </a:lnTo>
                  <a:lnTo>
                    <a:pt x="439" y="60"/>
                  </a:lnTo>
                  <a:lnTo>
                    <a:pt x="440" y="64"/>
                  </a:lnTo>
                  <a:lnTo>
                    <a:pt x="441" y="68"/>
                  </a:lnTo>
                  <a:lnTo>
                    <a:pt x="442" y="73"/>
                  </a:lnTo>
                  <a:lnTo>
                    <a:pt x="443" y="77"/>
                  </a:lnTo>
                  <a:lnTo>
                    <a:pt x="448" y="78"/>
                  </a:lnTo>
                  <a:lnTo>
                    <a:pt x="453" y="80"/>
                  </a:lnTo>
                  <a:lnTo>
                    <a:pt x="458" y="82"/>
                  </a:lnTo>
                  <a:lnTo>
                    <a:pt x="460" y="85"/>
                  </a:lnTo>
                  <a:lnTo>
                    <a:pt x="475" y="83"/>
                  </a:lnTo>
                  <a:lnTo>
                    <a:pt x="491" y="81"/>
                  </a:lnTo>
                  <a:lnTo>
                    <a:pt x="507" y="78"/>
                  </a:lnTo>
                  <a:lnTo>
                    <a:pt x="524" y="75"/>
                  </a:lnTo>
                  <a:lnTo>
                    <a:pt x="539" y="74"/>
                  </a:lnTo>
                  <a:lnTo>
                    <a:pt x="555" y="74"/>
                  </a:lnTo>
                  <a:lnTo>
                    <a:pt x="570" y="77"/>
                  </a:lnTo>
                  <a:lnTo>
                    <a:pt x="585" y="85"/>
                  </a:lnTo>
                  <a:lnTo>
                    <a:pt x="598" y="106"/>
                  </a:lnTo>
                  <a:lnTo>
                    <a:pt x="598" y="107"/>
                  </a:lnTo>
                  <a:lnTo>
                    <a:pt x="599" y="108"/>
                  </a:lnTo>
                  <a:lnTo>
                    <a:pt x="600" y="109"/>
                  </a:lnTo>
                  <a:lnTo>
                    <a:pt x="600" y="111"/>
                  </a:lnTo>
                  <a:lnTo>
                    <a:pt x="600" y="118"/>
                  </a:lnTo>
                  <a:lnTo>
                    <a:pt x="599" y="128"/>
                  </a:lnTo>
                  <a:lnTo>
                    <a:pt x="597" y="136"/>
                  </a:lnTo>
                  <a:lnTo>
                    <a:pt x="595" y="143"/>
                  </a:lnTo>
                  <a:lnTo>
                    <a:pt x="591" y="149"/>
                  </a:lnTo>
                  <a:lnTo>
                    <a:pt x="585" y="156"/>
                  </a:lnTo>
                  <a:lnTo>
                    <a:pt x="578" y="161"/>
                  </a:lnTo>
                  <a:lnTo>
                    <a:pt x="570" y="167"/>
                  </a:lnTo>
                  <a:lnTo>
                    <a:pt x="562" y="172"/>
                  </a:lnTo>
                  <a:lnTo>
                    <a:pt x="554" y="177"/>
                  </a:lnTo>
                  <a:lnTo>
                    <a:pt x="546" y="180"/>
                  </a:lnTo>
                  <a:lnTo>
                    <a:pt x="539" y="182"/>
                  </a:lnTo>
                  <a:lnTo>
                    <a:pt x="527" y="185"/>
                  </a:lnTo>
                  <a:lnTo>
                    <a:pt x="513" y="186"/>
                  </a:lnTo>
                  <a:lnTo>
                    <a:pt x="499" y="187"/>
                  </a:lnTo>
                  <a:lnTo>
                    <a:pt x="485" y="187"/>
                  </a:lnTo>
                  <a:lnTo>
                    <a:pt x="469" y="187"/>
                  </a:lnTo>
                  <a:lnTo>
                    <a:pt x="455" y="186"/>
                  </a:lnTo>
                  <a:lnTo>
                    <a:pt x="441" y="186"/>
                  </a:lnTo>
                  <a:lnTo>
                    <a:pt x="429" y="185"/>
                  </a:lnTo>
                  <a:lnTo>
                    <a:pt x="419" y="184"/>
                  </a:lnTo>
                  <a:lnTo>
                    <a:pt x="407" y="184"/>
                  </a:lnTo>
                  <a:lnTo>
                    <a:pt x="395" y="184"/>
                  </a:lnTo>
                  <a:lnTo>
                    <a:pt x="384" y="183"/>
                  </a:lnTo>
                  <a:lnTo>
                    <a:pt x="372" y="183"/>
                  </a:lnTo>
                  <a:lnTo>
                    <a:pt x="360" y="183"/>
                  </a:lnTo>
                  <a:lnTo>
                    <a:pt x="348" y="183"/>
                  </a:lnTo>
                  <a:lnTo>
                    <a:pt x="336" y="183"/>
                  </a:lnTo>
                  <a:lnTo>
                    <a:pt x="324" y="183"/>
                  </a:lnTo>
                  <a:lnTo>
                    <a:pt x="314" y="184"/>
                  </a:lnTo>
                  <a:lnTo>
                    <a:pt x="302" y="184"/>
                  </a:lnTo>
                  <a:lnTo>
                    <a:pt x="290" y="185"/>
                  </a:lnTo>
                  <a:lnTo>
                    <a:pt x="279" y="186"/>
                  </a:lnTo>
                  <a:lnTo>
                    <a:pt x="267" y="187"/>
                  </a:lnTo>
                  <a:lnTo>
                    <a:pt x="256" y="188"/>
                  </a:lnTo>
                  <a:lnTo>
                    <a:pt x="246" y="191"/>
                  </a:lnTo>
                  <a:lnTo>
                    <a:pt x="239" y="192"/>
                  </a:lnTo>
                  <a:lnTo>
                    <a:pt x="233" y="192"/>
                  </a:lnTo>
                  <a:lnTo>
                    <a:pt x="226" y="193"/>
                  </a:lnTo>
                  <a:lnTo>
                    <a:pt x="220" y="194"/>
                  </a:lnTo>
                  <a:lnTo>
                    <a:pt x="213" y="195"/>
                  </a:lnTo>
                  <a:lnTo>
                    <a:pt x="206" y="195"/>
                  </a:lnTo>
                  <a:lnTo>
                    <a:pt x="199" y="196"/>
                  </a:lnTo>
                  <a:lnTo>
                    <a:pt x="193" y="196"/>
                  </a:lnTo>
                  <a:lnTo>
                    <a:pt x="193" y="195"/>
                  </a:lnTo>
                  <a:lnTo>
                    <a:pt x="190" y="194"/>
                  </a:lnTo>
                  <a:lnTo>
                    <a:pt x="189" y="192"/>
                  </a:lnTo>
                  <a:lnTo>
                    <a:pt x="188" y="192"/>
                  </a:lnTo>
                  <a:lnTo>
                    <a:pt x="190" y="193"/>
                  </a:lnTo>
                  <a:lnTo>
                    <a:pt x="190" y="193"/>
                  </a:lnTo>
                  <a:lnTo>
                    <a:pt x="189" y="192"/>
                  </a:lnTo>
                  <a:lnTo>
                    <a:pt x="188" y="191"/>
                  </a:lnTo>
                  <a:lnTo>
                    <a:pt x="186" y="187"/>
                  </a:lnTo>
                  <a:lnTo>
                    <a:pt x="184" y="182"/>
                  </a:lnTo>
                  <a:lnTo>
                    <a:pt x="183" y="177"/>
                  </a:lnTo>
                  <a:lnTo>
                    <a:pt x="183" y="171"/>
                  </a:lnTo>
                  <a:lnTo>
                    <a:pt x="185" y="171"/>
                  </a:lnTo>
                  <a:lnTo>
                    <a:pt x="185" y="167"/>
                  </a:lnTo>
                  <a:lnTo>
                    <a:pt x="185" y="1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3" name="Freeform 25">
              <a:extLst>
                <a:ext uri="{FF2B5EF4-FFF2-40B4-BE49-F238E27FC236}">
                  <a16:creationId xmlns:a16="http://schemas.microsoft.com/office/drawing/2014/main" id="{2C5D0F8C-6935-6E78-8187-66CCC1707DE5}"/>
                </a:ext>
              </a:extLst>
            </p:cNvPr>
            <p:cNvSpPr>
              <a:spLocks/>
            </p:cNvSpPr>
            <p:nvPr/>
          </p:nvSpPr>
          <p:spPr bwMode="auto">
            <a:xfrm>
              <a:off x="8851900" y="6215063"/>
              <a:ext cx="15875" cy="31750"/>
            </a:xfrm>
            <a:custGeom>
              <a:avLst/>
              <a:gdLst>
                <a:gd name="T0" fmla="*/ 9 w 30"/>
                <a:gd name="T1" fmla="*/ 0 h 58"/>
                <a:gd name="T2" fmla="*/ 7 w 30"/>
                <a:gd name="T3" fmla="*/ 12 h 58"/>
                <a:gd name="T4" fmla="*/ 3 w 30"/>
                <a:gd name="T5" fmla="*/ 27 h 58"/>
                <a:gd name="T6" fmla="*/ 0 w 30"/>
                <a:gd name="T7" fmla="*/ 43 h 58"/>
                <a:gd name="T8" fmla="*/ 4 w 30"/>
                <a:gd name="T9" fmla="*/ 54 h 58"/>
                <a:gd name="T10" fmla="*/ 5 w 30"/>
                <a:gd name="T11" fmla="*/ 54 h 58"/>
                <a:gd name="T12" fmla="*/ 5 w 30"/>
                <a:gd name="T13" fmla="*/ 54 h 58"/>
                <a:gd name="T14" fmla="*/ 5 w 30"/>
                <a:gd name="T15" fmla="*/ 54 h 58"/>
                <a:gd name="T16" fmla="*/ 5 w 30"/>
                <a:gd name="T17" fmla="*/ 56 h 58"/>
                <a:gd name="T18" fmla="*/ 5 w 30"/>
                <a:gd name="T19" fmla="*/ 58 h 58"/>
                <a:gd name="T20" fmla="*/ 10 w 30"/>
                <a:gd name="T21" fmla="*/ 57 h 58"/>
                <a:gd name="T22" fmla="*/ 14 w 30"/>
                <a:gd name="T23" fmla="*/ 52 h 58"/>
                <a:gd name="T24" fmla="*/ 19 w 30"/>
                <a:gd name="T25" fmla="*/ 49 h 58"/>
                <a:gd name="T26" fmla="*/ 23 w 30"/>
                <a:gd name="T27" fmla="*/ 48 h 58"/>
                <a:gd name="T28" fmla="*/ 25 w 30"/>
                <a:gd name="T29" fmla="*/ 40 h 58"/>
                <a:gd name="T30" fmla="*/ 29 w 30"/>
                <a:gd name="T31" fmla="*/ 27 h 58"/>
                <a:gd name="T32" fmla="*/ 30 w 30"/>
                <a:gd name="T33" fmla="*/ 17 h 58"/>
                <a:gd name="T34" fmla="*/ 26 w 30"/>
                <a:gd name="T35" fmla="*/ 11 h 58"/>
                <a:gd name="T36" fmla="*/ 26 w 30"/>
                <a:gd name="T37" fmla="*/ 10 h 58"/>
                <a:gd name="T38" fmla="*/ 25 w 30"/>
                <a:gd name="T39" fmla="*/ 9 h 58"/>
                <a:gd name="T40" fmla="*/ 23 w 30"/>
                <a:gd name="T41" fmla="*/ 8 h 58"/>
                <a:gd name="T42" fmla="*/ 23 w 30"/>
                <a:gd name="T43" fmla="*/ 7 h 58"/>
                <a:gd name="T44" fmla="*/ 21 w 30"/>
                <a:gd name="T45" fmla="*/ 7 h 58"/>
                <a:gd name="T46" fmla="*/ 19 w 30"/>
                <a:gd name="T47" fmla="*/ 6 h 58"/>
                <a:gd name="T48" fmla="*/ 16 w 30"/>
                <a:gd name="T49" fmla="*/ 5 h 58"/>
                <a:gd name="T50" fmla="*/ 13 w 30"/>
                <a:gd name="T51" fmla="*/ 5 h 58"/>
                <a:gd name="T52" fmla="*/ 12 w 30"/>
                <a:gd name="T53" fmla="*/ 4 h 58"/>
                <a:gd name="T54" fmla="*/ 11 w 30"/>
                <a:gd name="T55" fmla="*/ 3 h 58"/>
                <a:gd name="T56" fmla="*/ 10 w 30"/>
                <a:gd name="T57" fmla="*/ 1 h 58"/>
                <a:gd name="T58" fmla="*/ 9 w 30"/>
                <a:gd name="T5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58">
                  <a:moveTo>
                    <a:pt x="9" y="0"/>
                  </a:moveTo>
                  <a:lnTo>
                    <a:pt x="7" y="12"/>
                  </a:lnTo>
                  <a:lnTo>
                    <a:pt x="3" y="27"/>
                  </a:lnTo>
                  <a:lnTo>
                    <a:pt x="0" y="43"/>
                  </a:lnTo>
                  <a:lnTo>
                    <a:pt x="4" y="54"/>
                  </a:lnTo>
                  <a:lnTo>
                    <a:pt x="5" y="54"/>
                  </a:lnTo>
                  <a:lnTo>
                    <a:pt x="5" y="54"/>
                  </a:lnTo>
                  <a:lnTo>
                    <a:pt x="5" y="54"/>
                  </a:lnTo>
                  <a:lnTo>
                    <a:pt x="5" y="56"/>
                  </a:lnTo>
                  <a:lnTo>
                    <a:pt x="5" y="58"/>
                  </a:lnTo>
                  <a:lnTo>
                    <a:pt x="10" y="57"/>
                  </a:lnTo>
                  <a:lnTo>
                    <a:pt x="14" y="52"/>
                  </a:lnTo>
                  <a:lnTo>
                    <a:pt x="19" y="49"/>
                  </a:lnTo>
                  <a:lnTo>
                    <a:pt x="23" y="48"/>
                  </a:lnTo>
                  <a:lnTo>
                    <a:pt x="25" y="40"/>
                  </a:lnTo>
                  <a:lnTo>
                    <a:pt x="29" y="27"/>
                  </a:lnTo>
                  <a:lnTo>
                    <a:pt x="30" y="17"/>
                  </a:lnTo>
                  <a:lnTo>
                    <a:pt x="26" y="11"/>
                  </a:lnTo>
                  <a:lnTo>
                    <a:pt x="26" y="10"/>
                  </a:lnTo>
                  <a:lnTo>
                    <a:pt x="25" y="9"/>
                  </a:lnTo>
                  <a:lnTo>
                    <a:pt x="23" y="8"/>
                  </a:lnTo>
                  <a:lnTo>
                    <a:pt x="23" y="7"/>
                  </a:lnTo>
                  <a:lnTo>
                    <a:pt x="21" y="7"/>
                  </a:lnTo>
                  <a:lnTo>
                    <a:pt x="19" y="6"/>
                  </a:lnTo>
                  <a:lnTo>
                    <a:pt x="16" y="5"/>
                  </a:lnTo>
                  <a:lnTo>
                    <a:pt x="13" y="5"/>
                  </a:lnTo>
                  <a:lnTo>
                    <a:pt x="12" y="4"/>
                  </a:lnTo>
                  <a:lnTo>
                    <a:pt x="11" y="3"/>
                  </a:lnTo>
                  <a:lnTo>
                    <a:pt x="10" y="1"/>
                  </a:lnTo>
                  <a:lnTo>
                    <a:pt x="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4" name="Freeform 26">
              <a:extLst>
                <a:ext uri="{FF2B5EF4-FFF2-40B4-BE49-F238E27FC236}">
                  <a16:creationId xmlns:a16="http://schemas.microsoft.com/office/drawing/2014/main" id="{616C9377-FE09-4B45-94A0-02FED184CA7C}"/>
                </a:ext>
              </a:extLst>
            </p:cNvPr>
            <p:cNvSpPr>
              <a:spLocks/>
            </p:cNvSpPr>
            <p:nvPr/>
          </p:nvSpPr>
          <p:spPr bwMode="auto">
            <a:xfrm>
              <a:off x="8928100" y="6134100"/>
              <a:ext cx="90488" cy="106363"/>
            </a:xfrm>
            <a:custGeom>
              <a:avLst/>
              <a:gdLst>
                <a:gd name="T0" fmla="*/ 109 w 172"/>
                <a:gd name="T1" fmla="*/ 193 h 200"/>
                <a:gd name="T2" fmla="*/ 94 w 172"/>
                <a:gd name="T3" fmla="*/ 188 h 200"/>
                <a:gd name="T4" fmla="*/ 78 w 172"/>
                <a:gd name="T5" fmla="*/ 180 h 200"/>
                <a:gd name="T6" fmla="*/ 64 w 172"/>
                <a:gd name="T7" fmla="*/ 176 h 200"/>
                <a:gd name="T8" fmla="*/ 57 w 172"/>
                <a:gd name="T9" fmla="*/ 173 h 200"/>
                <a:gd name="T10" fmla="*/ 52 w 172"/>
                <a:gd name="T11" fmla="*/ 162 h 200"/>
                <a:gd name="T12" fmla="*/ 44 w 172"/>
                <a:gd name="T13" fmla="*/ 152 h 200"/>
                <a:gd name="T14" fmla="*/ 31 w 172"/>
                <a:gd name="T15" fmla="*/ 132 h 200"/>
                <a:gd name="T16" fmla="*/ 21 w 172"/>
                <a:gd name="T17" fmla="*/ 122 h 200"/>
                <a:gd name="T18" fmla="*/ 17 w 172"/>
                <a:gd name="T19" fmla="*/ 114 h 200"/>
                <a:gd name="T20" fmla="*/ 13 w 172"/>
                <a:gd name="T21" fmla="*/ 109 h 200"/>
                <a:gd name="T22" fmla="*/ 8 w 172"/>
                <a:gd name="T23" fmla="*/ 100 h 200"/>
                <a:gd name="T24" fmla="*/ 4 w 172"/>
                <a:gd name="T25" fmla="*/ 95 h 200"/>
                <a:gd name="T26" fmla="*/ 1 w 172"/>
                <a:gd name="T27" fmla="*/ 91 h 200"/>
                <a:gd name="T28" fmla="*/ 7 w 172"/>
                <a:gd name="T29" fmla="*/ 90 h 200"/>
                <a:gd name="T30" fmla="*/ 20 w 172"/>
                <a:gd name="T31" fmla="*/ 95 h 200"/>
                <a:gd name="T32" fmla="*/ 31 w 172"/>
                <a:gd name="T33" fmla="*/ 103 h 200"/>
                <a:gd name="T34" fmla="*/ 43 w 172"/>
                <a:gd name="T35" fmla="*/ 108 h 200"/>
                <a:gd name="T36" fmla="*/ 51 w 172"/>
                <a:gd name="T37" fmla="*/ 106 h 200"/>
                <a:gd name="T38" fmla="*/ 57 w 172"/>
                <a:gd name="T39" fmla="*/ 100 h 200"/>
                <a:gd name="T40" fmla="*/ 62 w 172"/>
                <a:gd name="T41" fmla="*/ 95 h 200"/>
                <a:gd name="T42" fmla="*/ 69 w 172"/>
                <a:gd name="T43" fmla="*/ 85 h 200"/>
                <a:gd name="T44" fmla="*/ 75 w 172"/>
                <a:gd name="T45" fmla="*/ 63 h 200"/>
                <a:gd name="T46" fmla="*/ 76 w 172"/>
                <a:gd name="T47" fmla="*/ 22 h 200"/>
                <a:gd name="T48" fmla="*/ 79 w 172"/>
                <a:gd name="T49" fmla="*/ 3 h 200"/>
                <a:gd name="T50" fmla="*/ 87 w 172"/>
                <a:gd name="T51" fmla="*/ 0 h 200"/>
                <a:gd name="T52" fmla="*/ 93 w 172"/>
                <a:gd name="T53" fmla="*/ 5 h 200"/>
                <a:gd name="T54" fmla="*/ 102 w 172"/>
                <a:gd name="T55" fmla="*/ 19 h 200"/>
                <a:gd name="T56" fmla="*/ 113 w 172"/>
                <a:gd name="T57" fmla="*/ 50 h 200"/>
                <a:gd name="T58" fmla="*/ 116 w 172"/>
                <a:gd name="T59" fmla="*/ 101 h 200"/>
                <a:gd name="T60" fmla="*/ 120 w 172"/>
                <a:gd name="T61" fmla="*/ 126 h 200"/>
                <a:gd name="T62" fmla="*/ 136 w 172"/>
                <a:gd name="T63" fmla="*/ 119 h 200"/>
                <a:gd name="T64" fmla="*/ 142 w 172"/>
                <a:gd name="T65" fmla="*/ 112 h 200"/>
                <a:gd name="T66" fmla="*/ 144 w 172"/>
                <a:gd name="T67" fmla="*/ 107 h 200"/>
                <a:gd name="T68" fmla="*/ 152 w 172"/>
                <a:gd name="T69" fmla="*/ 101 h 200"/>
                <a:gd name="T70" fmla="*/ 163 w 172"/>
                <a:gd name="T71" fmla="*/ 92 h 200"/>
                <a:gd name="T72" fmla="*/ 168 w 172"/>
                <a:gd name="T73" fmla="*/ 96 h 200"/>
                <a:gd name="T74" fmla="*/ 172 w 172"/>
                <a:gd name="T75" fmla="*/ 119 h 200"/>
                <a:gd name="T76" fmla="*/ 168 w 172"/>
                <a:gd name="T77" fmla="*/ 137 h 200"/>
                <a:gd name="T78" fmla="*/ 159 w 172"/>
                <a:gd name="T79" fmla="*/ 156 h 200"/>
                <a:gd name="T80" fmla="*/ 153 w 172"/>
                <a:gd name="T81" fmla="*/ 161 h 200"/>
                <a:gd name="T82" fmla="*/ 149 w 172"/>
                <a:gd name="T83" fmla="*/ 165 h 200"/>
                <a:gd name="T84" fmla="*/ 145 w 172"/>
                <a:gd name="T85" fmla="*/ 171 h 200"/>
                <a:gd name="T86" fmla="*/ 135 w 172"/>
                <a:gd name="T87" fmla="*/ 181 h 200"/>
                <a:gd name="T88" fmla="*/ 130 w 172"/>
                <a:gd name="T89" fmla="*/ 188 h 200"/>
                <a:gd name="T90" fmla="*/ 125 w 172"/>
                <a:gd name="T91" fmla="*/ 194 h 200"/>
                <a:gd name="T92" fmla="*/ 122 w 172"/>
                <a:gd name="T93" fmla="*/ 196 h 200"/>
                <a:gd name="T94" fmla="*/ 121 w 172"/>
                <a:gd name="T95" fmla="*/ 198 h 200"/>
                <a:gd name="T96" fmla="*/ 121 w 172"/>
                <a:gd name="T97" fmla="*/ 197 h 200"/>
                <a:gd name="T98" fmla="*/ 120 w 172"/>
                <a:gd name="T99" fmla="*/ 198 h 200"/>
                <a:gd name="T100" fmla="*/ 118 w 172"/>
                <a:gd name="T10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 h="200">
                  <a:moveTo>
                    <a:pt x="115" y="196"/>
                  </a:moveTo>
                  <a:lnTo>
                    <a:pt x="109" y="193"/>
                  </a:lnTo>
                  <a:lnTo>
                    <a:pt x="102" y="191"/>
                  </a:lnTo>
                  <a:lnTo>
                    <a:pt x="94" y="188"/>
                  </a:lnTo>
                  <a:lnTo>
                    <a:pt x="87" y="184"/>
                  </a:lnTo>
                  <a:lnTo>
                    <a:pt x="78" y="180"/>
                  </a:lnTo>
                  <a:lnTo>
                    <a:pt x="70" y="178"/>
                  </a:lnTo>
                  <a:lnTo>
                    <a:pt x="64" y="176"/>
                  </a:lnTo>
                  <a:lnTo>
                    <a:pt x="59" y="175"/>
                  </a:lnTo>
                  <a:lnTo>
                    <a:pt x="57" y="173"/>
                  </a:lnTo>
                  <a:lnTo>
                    <a:pt x="55" y="167"/>
                  </a:lnTo>
                  <a:lnTo>
                    <a:pt x="52" y="162"/>
                  </a:lnTo>
                  <a:lnTo>
                    <a:pt x="51" y="160"/>
                  </a:lnTo>
                  <a:lnTo>
                    <a:pt x="44" y="152"/>
                  </a:lnTo>
                  <a:lnTo>
                    <a:pt x="38" y="141"/>
                  </a:lnTo>
                  <a:lnTo>
                    <a:pt x="31" y="132"/>
                  </a:lnTo>
                  <a:lnTo>
                    <a:pt x="22" y="125"/>
                  </a:lnTo>
                  <a:lnTo>
                    <a:pt x="21" y="122"/>
                  </a:lnTo>
                  <a:lnTo>
                    <a:pt x="19" y="118"/>
                  </a:lnTo>
                  <a:lnTo>
                    <a:pt x="17" y="114"/>
                  </a:lnTo>
                  <a:lnTo>
                    <a:pt x="15" y="111"/>
                  </a:lnTo>
                  <a:lnTo>
                    <a:pt x="13" y="109"/>
                  </a:lnTo>
                  <a:lnTo>
                    <a:pt x="10" y="105"/>
                  </a:lnTo>
                  <a:lnTo>
                    <a:pt x="8" y="100"/>
                  </a:lnTo>
                  <a:lnTo>
                    <a:pt x="7" y="97"/>
                  </a:lnTo>
                  <a:lnTo>
                    <a:pt x="4" y="95"/>
                  </a:lnTo>
                  <a:lnTo>
                    <a:pt x="2" y="93"/>
                  </a:lnTo>
                  <a:lnTo>
                    <a:pt x="1" y="91"/>
                  </a:lnTo>
                  <a:lnTo>
                    <a:pt x="0" y="88"/>
                  </a:lnTo>
                  <a:lnTo>
                    <a:pt x="7" y="90"/>
                  </a:lnTo>
                  <a:lnTo>
                    <a:pt x="13" y="92"/>
                  </a:lnTo>
                  <a:lnTo>
                    <a:pt x="20" y="95"/>
                  </a:lnTo>
                  <a:lnTo>
                    <a:pt x="25" y="98"/>
                  </a:lnTo>
                  <a:lnTo>
                    <a:pt x="31" y="103"/>
                  </a:lnTo>
                  <a:lnTo>
                    <a:pt x="37" y="106"/>
                  </a:lnTo>
                  <a:lnTo>
                    <a:pt x="43" y="108"/>
                  </a:lnTo>
                  <a:lnTo>
                    <a:pt x="50" y="109"/>
                  </a:lnTo>
                  <a:lnTo>
                    <a:pt x="51" y="106"/>
                  </a:lnTo>
                  <a:lnTo>
                    <a:pt x="54" y="103"/>
                  </a:lnTo>
                  <a:lnTo>
                    <a:pt x="57" y="100"/>
                  </a:lnTo>
                  <a:lnTo>
                    <a:pt x="61" y="99"/>
                  </a:lnTo>
                  <a:lnTo>
                    <a:pt x="62" y="95"/>
                  </a:lnTo>
                  <a:lnTo>
                    <a:pt x="65" y="90"/>
                  </a:lnTo>
                  <a:lnTo>
                    <a:pt x="69" y="85"/>
                  </a:lnTo>
                  <a:lnTo>
                    <a:pt x="72" y="81"/>
                  </a:lnTo>
                  <a:lnTo>
                    <a:pt x="75" y="63"/>
                  </a:lnTo>
                  <a:lnTo>
                    <a:pt x="76" y="42"/>
                  </a:lnTo>
                  <a:lnTo>
                    <a:pt x="76" y="22"/>
                  </a:lnTo>
                  <a:lnTo>
                    <a:pt x="76" y="3"/>
                  </a:lnTo>
                  <a:lnTo>
                    <a:pt x="79" y="3"/>
                  </a:lnTo>
                  <a:lnTo>
                    <a:pt x="82" y="1"/>
                  </a:lnTo>
                  <a:lnTo>
                    <a:pt x="87" y="0"/>
                  </a:lnTo>
                  <a:lnTo>
                    <a:pt x="91" y="0"/>
                  </a:lnTo>
                  <a:lnTo>
                    <a:pt x="93" y="5"/>
                  </a:lnTo>
                  <a:lnTo>
                    <a:pt x="97" y="13"/>
                  </a:lnTo>
                  <a:lnTo>
                    <a:pt x="102" y="19"/>
                  </a:lnTo>
                  <a:lnTo>
                    <a:pt x="105" y="25"/>
                  </a:lnTo>
                  <a:lnTo>
                    <a:pt x="113" y="50"/>
                  </a:lnTo>
                  <a:lnTo>
                    <a:pt x="116" y="75"/>
                  </a:lnTo>
                  <a:lnTo>
                    <a:pt x="116" y="101"/>
                  </a:lnTo>
                  <a:lnTo>
                    <a:pt x="115" y="127"/>
                  </a:lnTo>
                  <a:lnTo>
                    <a:pt x="120" y="126"/>
                  </a:lnTo>
                  <a:lnTo>
                    <a:pt x="129" y="123"/>
                  </a:lnTo>
                  <a:lnTo>
                    <a:pt x="136" y="119"/>
                  </a:lnTo>
                  <a:lnTo>
                    <a:pt x="140" y="113"/>
                  </a:lnTo>
                  <a:lnTo>
                    <a:pt x="142" y="112"/>
                  </a:lnTo>
                  <a:lnTo>
                    <a:pt x="143" y="110"/>
                  </a:lnTo>
                  <a:lnTo>
                    <a:pt x="144" y="107"/>
                  </a:lnTo>
                  <a:lnTo>
                    <a:pt x="144" y="105"/>
                  </a:lnTo>
                  <a:lnTo>
                    <a:pt x="152" y="101"/>
                  </a:lnTo>
                  <a:lnTo>
                    <a:pt x="158" y="97"/>
                  </a:lnTo>
                  <a:lnTo>
                    <a:pt x="163" y="92"/>
                  </a:lnTo>
                  <a:lnTo>
                    <a:pt x="167" y="84"/>
                  </a:lnTo>
                  <a:lnTo>
                    <a:pt x="168" y="96"/>
                  </a:lnTo>
                  <a:lnTo>
                    <a:pt x="171" y="107"/>
                  </a:lnTo>
                  <a:lnTo>
                    <a:pt x="172" y="119"/>
                  </a:lnTo>
                  <a:lnTo>
                    <a:pt x="170" y="131"/>
                  </a:lnTo>
                  <a:lnTo>
                    <a:pt x="168" y="137"/>
                  </a:lnTo>
                  <a:lnTo>
                    <a:pt x="165" y="147"/>
                  </a:lnTo>
                  <a:lnTo>
                    <a:pt x="159" y="156"/>
                  </a:lnTo>
                  <a:lnTo>
                    <a:pt x="154" y="160"/>
                  </a:lnTo>
                  <a:lnTo>
                    <a:pt x="153" y="161"/>
                  </a:lnTo>
                  <a:lnTo>
                    <a:pt x="152" y="163"/>
                  </a:lnTo>
                  <a:lnTo>
                    <a:pt x="149" y="165"/>
                  </a:lnTo>
                  <a:lnTo>
                    <a:pt x="147" y="166"/>
                  </a:lnTo>
                  <a:lnTo>
                    <a:pt x="145" y="171"/>
                  </a:lnTo>
                  <a:lnTo>
                    <a:pt x="140" y="176"/>
                  </a:lnTo>
                  <a:lnTo>
                    <a:pt x="135" y="181"/>
                  </a:lnTo>
                  <a:lnTo>
                    <a:pt x="133" y="186"/>
                  </a:lnTo>
                  <a:lnTo>
                    <a:pt x="130" y="188"/>
                  </a:lnTo>
                  <a:lnTo>
                    <a:pt x="127" y="191"/>
                  </a:lnTo>
                  <a:lnTo>
                    <a:pt x="125" y="194"/>
                  </a:lnTo>
                  <a:lnTo>
                    <a:pt x="122" y="196"/>
                  </a:lnTo>
                  <a:lnTo>
                    <a:pt x="122" y="196"/>
                  </a:lnTo>
                  <a:lnTo>
                    <a:pt x="122" y="197"/>
                  </a:lnTo>
                  <a:lnTo>
                    <a:pt x="121" y="198"/>
                  </a:lnTo>
                  <a:lnTo>
                    <a:pt x="121" y="199"/>
                  </a:lnTo>
                  <a:lnTo>
                    <a:pt x="121" y="197"/>
                  </a:lnTo>
                  <a:lnTo>
                    <a:pt x="121" y="197"/>
                  </a:lnTo>
                  <a:lnTo>
                    <a:pt x="120" y="198"/>
                  </a:lnTo>
                  <a:lnTo>
                    <a:pt x="119" y="199"/>
                  </a:lnTo>
                  <a:lnTo>
                    <a:pt x="118" y="200"/>
                  </a:lnTo>
                  <a:lnTo>
                    <a:pt x="115" y="1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5" name="Freeform 27">
              <a:extLst>
                <a:ext uri="{FF2B5EF4-FFF2-40B4-BE49-F238E27FC236}">
                  <a16:creationId xmlns:a16="http://schemas.microsoft.com/office/drawing/2014/main" id="{FA9EEE38-3BE3-27AE-68D2-9D230D891F63}"/>
                </a:ext>
              </a:extLst>
            </p:cNvPr>
            <p:cNvSpPr>
              <a:spLocks/>
            </p:cNvSpPr>
            <p:nvPr/>
          </p:nvSpPr>
          <p:spPr bwMode="auto">
            <a:xfrm>
              <a:off x="8737600" y="6118225"/>
              <a:ext cx="90488" cy="107950"/>
            </a:xfrm>
            <a:custGeom>
              <a:avLst/>
              <a:gdLst>
                <a:gd name="T0" fmla="*/ 80 w 171"/>
                <a:gd name="T1" fmla="*/ 165 h 206"/>
                <a:gd name="T2" fmla="*/ 67 w 171"/>
                <a:gd name="T3" fmla="*/ 157 h 206"/>
                <a:gd name="T4" fmla="*/ 53 w 171"/>
                <a:gd name="T5" fmla="*/ 150 h 206"/>
                <a:gd name="T6" fmla="*/ 42 w 171"/>
                <a:gd name="T7" fmla="*/ 142 h 206"/>
                <a:gd name="T8" fmla="*/ 33 w 171"/>
                <a:gd name="T9" fmla="*/ 123 h 206"/>
                <a:gd name="T10" fmla="*/ 16 w 171"/>
                <a:gd name="T11" fmla="*/ 90 h 206"/>
                <a:gd name="T12" fmla="*/ 3 w 171"/>
                <a:gd name="T13" fmla="*/ 57 h 206"/>
                <a:gd name="T14" fmla="*/ 0 w 171"/>
                <a:gd name="T15" fmla="*/ 22 h 206"/>
                <a:gd name="T16" fmla="*/ 14 w 171"/>
                <a:gd name="T17" fmla="*/ 12 h 206"/>
                <a:gd name="T18" fmla="*/ 23 w 171"/>
                <a:gd name="T19" fmla="*/ 32 h 206"/>
                <a:gd name="T20" fmla="*/ 29 w 171"/>
                <a:gd name="T21" fmla="*/ 53 h 206"/>
                <a:gd name="T22" fmla="*/ 44 w 171"/>
                <a:gd name="T23" fmla="*/ 73 h 206"/>
                <a:gd name="T24" fmla="*/ 63 w 171"/>
                <a:gd name="T25" fmla="*/ 83 h 206"/>
                <a:gd name="T26" fmla="*/ 76 w 171"/>
                <a:gd name="T27" fmla="*/ 89 h 206"/>
                <a:gd name="T28" fmla="*/ 92 w 171"/>
                <a:gd name="T29" fmla="*/ 93 h 206"/>
                <a:gd name="T30" fmla="*/ 104 w 171"/>
                <a:gd name="T31" fmla="*/ 93 h 206"/>
                <a:gd name="T32" fmla="*/ 113 w 171"/>
                <a:gd name="T33" fmla="*/ 88 h 206"/>
                <a:gd name="T34" fmla="*/ 122 w 171"/>
                <a:gd name="T35" fmla="*/ 83 h 206"/>
                <a:gd name="T36" fmla="*/ 128 w 171"/>
                <a:gd name="T37" fmla="*/ 78 h 206"/>
                <a:gd name="T38" fmla="*/ 131 w 171"/>
                <a:gd name="T39" fmla="*/ 72 h 206"/>
                <a:gd name="T40" fmla="*/ 136 w 171"/>
                <a:gd name="T41" fmla="*/ 53 h 206"/>
                <a:gd name="T42" fmla="*/ 141 w 171"/>
                <a:gd name="T43" fmla="*/ 17 h 206"/>
                <a:gd name="T44" fmla="*/ 144 w 171"/>
                <a:gd name="T45" fmla="*/ 0 h 206"/>
                <a:gd name="T46" fmla="*/ 153 w 171"/>
                <a:gd name="T47" fmla="*/ 3 h 206"/>
                <a:gd name="T48" fmla="*/ 155 w 171"/>
                <a:gd name="T49" fmla="*/ 4 h 206"/>
                <a:gd name="T50" fmla="*/ 156 w 171"/>
                <a:gd name="T51" fmla="*/ 5 h 206"/>
                <a:gd name="T52" fmla="*/ 166 w 171"/>
                <a:gd name="T53" fmla="*/ 24 h 206"/>
                <a:gd name="T54" fmla="*/ 171 w 171"/>
                <a:gd name="T55" fmla="*/ 75 h 206"/>
                <a:gd name="T56" fmla="*/ 167 w 171"/>
                <a:gd name="T57" fmla="*/ 96 h 206"/>
                <a:gd name="T58" fmla="*/ 156 w 171"/>
                <a:gd name="T59" fmla="*/ 126 h 206"/>
                <a:gd name="T60" fmla="*/ 137 w 171"/>
                <a:gd name="T61" fmla="*/ 154 h 206"/>
                <a:gd name="T62" fmla="*/ 134 w 171"/>
                <a:gd name="T63" fmla="*/ 159 h 206"/>
                <a:gd name="T64" fmla="*/ 127 w 171"/>
                <a:gd name="T65" fmla="*/ 182 h 206"/>
                <a:gd name="T66" fmla="*/ 121 w 171"/>
                <a:gd name="T67" fmla="*/ 206 h 206"/>
                <a:gd name="T68" fmla="*/ 114 w 171"/>
                <a:gd name="T69" fmla="*/ 191 h 206"/>
                <a:gd name="T70" fmla="*/ 105 w 171"/>
                <a:gd name="T71" fmla="*/ 177 h 206"/>
                <a:gd name="T72" fmla="*/ 93 w 171"/>
                <a:gd name="T73" fmla="*/ 172 h 206"/>
                <a:gd name="T74" fmla="*/ 84 w 171"/>
                <a:gd name="T75" fmla="*/ 16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206">
                  <a:moveTo>
                    <a:pt x="84" y="168"/>
                  </a:moveTo>
                  <a:lnTo>
                    <a:pt x="80" y="165"/>
                  </a:lnTo>
                  <a:lnTo>
                    <a:pt x="75" y="162"/>
                  </a:lnTo>
                  <a:lnTo>
                    <a:pt x="67" y="157"/>
                  </a:lnTo>
                  <a:lnTo>
                    <a:pt x="61" y="153"/>
                  </a:lnTo>
                  <a:lnTo>
                    <a:pt x="53" y="150"/>
                  </a:lnTo>
                  <a:lnTo>
                    <a:pt x="48" y="145"/>
                  </a:lnTo>
                  <a:lnTo>
                    <a:pt x="42" y="142"/>
                  </a:lnTo>
                  <a:lnTo>
                    <a:pt x="40" y="139"/>
                  </a:lnTo>
                  <a:lnTo>
                    <a:pt x="33" y="123"/>
                  </a:lnTo>
                  <a:lnTo>
                    <a:pt x="25" y="106"/>
                  </a:lnTo>
                  <a:lnTo>
                    <a:pt x="16" y="90"/>
                  </a:lnTo>
                  <a:lnTo>
                    <a:pt x="10" y="74"/>
                  </a:lnTo>
                  <a:lnTo>
                    <a:pt x="3" y="57"/>
                  </a:lnTo>
                  <a:lnTo>
                    <a:pt x="0" y="39"/>
                  </a:lnTo>
                  <a:lnTo>
                    <a:pt x="0" y="22"/>
                  </a:lnTo>
                  <a:lnTo>
                    <a:pt x="4" y="4"/>
                  </a:lnTo>
                  <a:lnTo>
                    <a:pt x="14" y="12"/>
                  </a:lnTo>
                  <a:lnTo>
                    <a:pt x="20" y="22"/>
                  </a:lnTo>
                  <a:lnTo>
                    <a:pt x="23" y="32"/>
                  </a:lnTo>
                  <a:lnTo>
                    <a:pt x="26" y="43"/>
                  </a:lnTo>
                  <a:lnTo>
                    <a:pt x="29" y="53"/>
                  </a:lnTo>
                  <a:lnTo>
                    <a:pt x="35" y="63"/>
                  </a:lnTo>
                  <a:lnTo>
                    <a:pt x="44" y="73"/>
                  </a:lnTo>
                  <a:lnTo>
                    <a:pt x="58" y="82"/>
                  </a:lnTo>
                  <a:lnTo>
                    <a:pt x="63" y="83"/>
                  </a:lnTo>
                  <a:lnTo>
                    <a:pt x="68" y="86"/>
                  </a:lnTo>
                  <a:lnTo>
                    <a:pt x="76" y="89"/>
                  </a:lnTo>
                  <a:lnTo>
                    <a:pt x="84" y="91"/>
                  </a:lnTo>
                  <a:lnTo>
                    <a:pt x="92" y="93"/>
                  </a:lnTo>
                  <a:lnTo>
                    <a:pt x="100" y="95"/>
                  </a:lnTo>
                  <a:lnTo>
                    <a:pt x="104" y="93"/>
                  </a:lnTo>
                  <a:lnTo>
                    <a:pt x="107" y="89"/>
                  </a:lnTo>
                  <a:lnTo>
                    <a:pt x="113" y="88"/>
                  </a:lnTo>
                  <a:lnTo>
                    <a:pt x="117" y="85"/>
                  </a:lnTo>
                  <a:lnTo>
                    <a:pt x="122" y="83"/>
                  </a:lnTo>
                  <a:lnTo>
                    <a:pt x="127" y="82"/>
                  </a:lnTo>
                  <a:lnTo>
                    <a:pt x="128" y="78"/>
                  </a:lnTo>
                  <a:lnTo>
                    <a:pt x="129" y="75"/>
                  </a:lnTo>
                  <a:lnTo>
                    <a:pt x="131" y="72"/>
                  </a:lnTo>
                  <a:lnTo>
                    <a:pt x="132" y="69"/>
                  </a:lnTo>
                  <a:lnTo>
                    <a:pt x="136" y="53"/>
                  </a:lnTo>
                  <a:lnTo>
                    <a:pt x="139" y="35"/>
                  </a:lnTo>
                  <a:lnTo>
                    <a:pt x="141" y="17"/>
                  </a:lnTo>
                  <a:lnTo>
                    <a:pt x="141" y="0"/>
                  </a:lnTo>
                  <a:lnTo>
                    <a:pt x="144" y="0"/>
                  </a:lnTo>
                  <a:lnTo>
                    <a:pt x="148" y="1"/>
                  </a:lnTo>
                  <a:lnTo>
                    <a:pt x="153" y="3"/>
                  </a:lnTo>
                  <a:lnTo>
                    <a:pt x="156" y="4"/>
                  </a:lnTo>
                  <a:lnTo>
                    <a:pt x="155" y="4"/>
                  </a:lnTo>
                  <a:lnTo>
                    <a:pt x="155" y="4"/>
                  </a:lnTo>
                  <a:lnTo>
                    <a:pt x="156" y="5"/>
                  </a:lnTo>
                  <a:lnTo>
                    <a:pt x="156" y="7"/>
                  </a:lnTo>
                  <a:lnTo>
                    <a:pt x="166" y="24"/>
                  </a:lnTo>
                  <a:lnTo>
                    <a:pt x="170" y="49"/>
                  </a:lnTo>
                  <a:lnTo>
                    <a:pt x="171" y="75"/>
                  </a:lnTo>
                  <a:lnTo>
                    <a:pt x="168" y="96"/>
                  </a:lnTo>
                  <a:lnTo>
                    <a:pt x="167" y="96"/>
                  </a:lnTo>
                  <a:lnTo>
                    <a:pt x="163" y="105"/>
                  </a:lnTo>
                  <a:lnTo>
                    <a:pt x="156" y="126"/>
                  </a:lnTo>
                  <a:lnTo>
                    <a:pt x="146" y="145"/>
                  </a:lnTo>
                  <a:lnTo>
                    <a:pt x="137" y="154"/>
                  </a:lnTo>
                  <a:lnTo>
                    <a:pt x="135" y="159"/>
                  </a:lnTo>
                  <a:lnTo>
                    <a:pt x="134" y="159"/>
                  </a:lnTo>
                  <a:lnTo>
                    <a:pt x="130" y="170"/>
                  </a:lnTo>
                  <a:lnTo>
                    <a:pt x="127" y="182"/>
                  </a:lnTo>
                  <a:lnTo>
                    <a:pt x="124" y="195"/>
                  </a:lnTo>
                  <a:lnTo>
                    <a:pt x="121" y="206"/>
                  </a:lnTo>
                  <a:lnTo>
                    <a:pt x="119" y="198"/>
                  </a:lnTo>
                  <a:lnTo>
                    <a:pt x="114" y="191"/>
                  </a:lnTo>
                  <a:lnTo>
                    <a:pt x="107" y="183"/>
                  </a:lnTo>
                  <a:lnTo>
                    <a:pt x="105" y="177"/>
                  </a:lnTo>
                  <a:lnTo>
                    <a:pt x="100" y="176"/>
                  </a:lnTo>
                  <a:lnTo>
                    <a:pt x="93" y="172"/>
                  </a:lnTo>
                  <a:lnTo>
                    <a:pt x="87" y="169"/>
                  </a:lnTo>
                  <a:lnTo>
                    <a:pt x="84" y="16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6" name="Freeform 28">
              <a:extLst>
                <a:ext uri="{FF2B5EF4-FFF2-40B4-BE49-F238E27FC236}">
                  <a16:creationId xmlns:a16="http://schemas.microsoft.com/office/drawing/2014/main" id="{93B572CB-206A-CF61-17A0-07CBD3A42674}"/>
                </a:ext>
              </a:extLst>
            </p:cNvPr>
            <p:cNvSpPr>
              <a:spLocks/>
            </p:cNvSpPr>
            <p:nvPr/>
          </p:nvSpPr>
          <p:spPr bwMode="auto">
            <a:xfrm>
              <a:off x="8580438" y="6234113"/>
              <a:ext cx="536575" cy="349250"/>
            </a:xfrm>
            <a:custGeom>
              <a:avLst/>
              <a:gdLst>
                <a:gd name="T0" fmla="*/ 30 w 1014"/>
                <a:gd name="T1" fmla="*/ 173 h 659"/>
                <a:gd name="T2" fmla="*/ 68 w 1014"/>
                <a:gd name="T3" fmla="*/ 153 h 659"/>
                <a:gd name="T4" fmla="*/ 116 w 1014"/>
                <a:gd name="T5" fmla="*/ 135 h 659"/>
                <a:gd name="T6" fmla="*/ 140 w 1014"/>
                <a:gd name="T7" fmla="*/ 156 h 659"/>
                <a:gd name="T8" fmla="*/ 163 w 1014"/>
                <a:gd name="T9" fmla="*/ 134 h 659"/>
                <a:gd name="T10" fmla="*/ 208 w 1014"/>
                <a:gd name="T11" fmla="*/ 137 h 659"/>
                <a:gd name="T12" fmla="*/ 263 w 1014"/>
                <a:gd name="T13" fmla="*/ 171 h 659"/>
                <a:gd name="T14" fmla="*/ 299 w 1014"/>
                <a:gd name="T15" fmla="*/ 126 h 659"/>
                <a:gd name="T16" fmla="*/ 401 w 1014"/>
                <a:gd name="T17" fmla="*/ 98 h 659"/>
                <a:gd name="T18" fmla="*/ 474 w 1014"/>
                <a:gd name="T19" fmla="*/ 96 h 659"/>
                <a:gd name="T20" fmla="*/ 565 w 1014"/>
                <a:gd name="T21" fmla="*/ 97 h 659"/>
                <a:gd name="T22" fmla="*/ 700 w 1014"/>
                <a:gd name="T23" fmla="*/ 54 h 659"/>
                <a:gd name="T24" fmla="*/ 836 w 1014"/>
                <a:gd name="T25" fmla="*/ 20 h 659"/>
                <a:gd name="T26" fmla="*/ 919 w 1014"/>
                <a:gd name="T27" fmla="*/ 26 h 659"/>
                <a:gd name="T28" fmla="*/ 987 w 1014"/>
                <a:gd name="T29" fmla="*/ 10 h 659"/>
                <a:gd name="T30" fmla="*/ 1013 w 1014"/>
                <a:gd name="T31" fmla="*/ 53 h 659"/>
                <a:gd name="T32" fmla="*/ 940 w 1014"/>
                <a:gd name="T33" fmla="*/ 145 h 659"/>
                <a:gd name="T34" fmla="*/ 931 w 1014"/>
                <a:gd name="T35" fmla="*/ 246 h 659"/>
                <a:gd name="T36" fmla="*/ 949 w 1014"/>
                <a:gd name="T37" fmla="*/ 360 h 659"/>
                <a:gd name="T38" fmla="*/ 925 w 1014"/>
                <a:gd name="T39" fmla="*/ 508 h 659"/>
                <a:gd name="T40" fmla="*/ 967 w 1014"/>
                <a:gd name="T41" fmla="*/ 564 h 659"/>
                <a:gd name="T42" fmla="*/ 978 w 1014"/>
                <a:gd name="T43" fmla="*/ 649 h 659"/>
                <a:gd name="T44" fmla="*/ 959 w 1014"/>
                <a:gd name="T45" fmla="*/ 658 h 659"/>
                <a:gd name="T46" fmla="*/ 944 w 1014"/>
                <a:gd name="T47" fmla="*/ 652 h 659"/>
                <a:gd name="T48" fmla="*/ 927 w 1014"/>
                <a:gd name="T49" fmla="*/ 598 h 659"/>
                <a:gd name="T50" fmla="*/ 907 w 1014"/>
                <a:gd name="T51" fmla="*/ 559 h 659"/>
                <a:gd name="T52" fmla="*/ 894 w 1014"/>
                <a:gd name="T53" fmla="*/ 565 h 659"/>
                <a:gd name="T54" fmla="*/ 864 w 1014"/>
                <a:gd name="T55" fmla="*/ 605 h 659"/>
                <a:gd name="T56" fmla="*/ 804 w 1014"/>
                <a:gd name="T57" fmla="*/ 613 h 659"/>
                <a:gd name="T58" fmla="*/ 728 w 1014"/>
                <a:gd name="T59" fmla="*/ 604 h 659"/>
                <a:gd name="T60" fmla="*/ 679 w 1014"/>
                <a:gd name="T61" fmla="*/ 559 h 659"/>
                <a:gd name="T62" fmla="*/ 647 w 1014"/>
                <a:gd name="T63" fmla="*/ 497 h 659"/>
                <a:gd name="T64" fmla="*/ 565 w 1014"/>
                <a:gd name="T65" fmla="*/ 480 h 659"/>
                <a:gd name="T66" fmla="*/ 535 w 1014"/>
                <a:gd name="T67" fmla="*/ 454 h 659"/>
                <a:gd name="T68" fmla="*/ 496 w 1014"/>
                <a:gd name="T69" fmla="*/ 417 h 659"/>
                <a:gd name="T70" fmla="*/ 418 w 1014"/>
                <a:gd name="T71" fmla="*/ 426 h 659"/>
                <a:gd name="T72" fmla="*/ 407 w 1014"/>
                <a:gd name="T73" fmla="*/ 414 h 659"/>
                <a:gd name="T74" fmla="*/ 397 w 1014"/>
                <a:gd name="T75" fmla="*/ 419 h 659"/>
                <a:gd name="T76" fmla="*/ 367 w 1014"/>
                <a:gd name="T77" fmla="*/ 391 h 659"/>
                <a:gd name="T78" fmla="*/ 339 w 1014"/>
                <a:gd name="T79" fmla="*/ 359 h 659"/>
                <a:gd name="T80" fmla="*/ 332 w 1014"/>
                <a:gd name="T81" fmla="*/ 373 h 659"/>
                <a:gd name="T82" fmla="*/ 311 w 1014"/>
                <a:gd name="T83" fmla="*/ 396 h 659"/>
                <a:gd name="T84" fmla="*/ 195 w 1014"/>
                <a:gd name="T85" fmla="*/ 379 h 659"/>
                <a:gd name="T86" fmla="*/ 162 w 1014"/>
                <a:gd name="T87" fmla="*/ 343 h 659"/>
                <a:gd name="T88" fmla="*/ 143 w 1014"/>
                <a:gd name="T89" fmla="*/ 364 h 659"/>
                <a:gd name="T90" fmla="*/ 119 w 1014"/>
                <a:gd name="T91" fmla="*/ 369 h 659"/>
                <a:gd name="T92" fmla="*/ 93 w 1014"/>
                <a:gd name="T93" fmla="*/ 361 h 659"/>
                <a:gd name="T94" fmla="*/ 69 w 1014"/>
                <a:gd name="T95" fmla="*/ 327 h 659"/>
                <a:gd name="T96" fmla="*/ 68 w 1014"/>
                <a:gd name="T97" fmla="*/ 345 h 659"/>
                <a:gd name="T98" fmla="*/ 22 w 1014"/>
                <a:gd name="T99" fmla="*/ 353 h 659"/>
                <a:gd name="T100" fmla="*/ 9 w 1014"/>
                <a:gd name="T101" fmla="*/ 237 h 659"/>
                <a:gd name="T102" fmla="*/ 14 w 1014"/>
                <a:gd name="T103" fmla="*/ 18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14" h="659">
                  <a:moveTo>
                    <a:pt x="4" y="188"/>
                  </a:moveTo>
                  <a:lnTo>
                    <a:pt x="8" y="187"/>
                  </a:lnTo>
                  <a:lnTo>
                    <a:pt x="14" y="184"/>
                  </a:lnTo>
                  <a:lnTo>
                    <a:pt x="21" y="179"/>
                  </a:lnTo>
                  <a:lnTo>
                    <a:pt x="30" y="173"/>
                  </a:lnTo>
                  <a:lnTo>
                    <a:pt x="38" y="167"/>
                  </a:lnTo>
                  <a:lnTo>
                    <a:pt x="45" y="161"/>
                  </a:lnTo>
                  <a:lnTo>
                    <a:pt x="50" y="156"/>
                  </a:lnTo>
                  <a:lnTo>
                    <a:pt x="54" y="153"/>
                  </a:lnTo>
                  <a:lnTo>
                    <a:pt x="68" y="153"/>
                  </a:lnTo>
                  <a:lnTo>
                    <a:pt x="62" y="153"/>
                  </a:lnTo>
                  <a:lnTo>
                    <a:pt x="62" y="151"/>
                  </a:lnTo>
                  <a:lnTo>
                    <a:pt x="66" y="149"/>
                  </a:lnTo>
                  <a:lnTo>
                    <a:pt x="68" y="144"/>
                  </a:lnTo>
                  <a:lnTo>
                    <a:pt x="116" y="135"/>
                  </a:lnTo>
                  <a:lnTo>
                    <a:pt x="119" y="142"/>
                  </a:lnTo>
                  <a:lnTo>
                    <a:pt x="123" y="148"/>
                  </a:lnTo>
                  <a:lnTo>
                    <a:pt x="128" y="154"/>
                  </a:lnTo>
                  <a:lnTo>
                    <a:pt x="135" y="157"/>
                  </a:lnTo>
                  <a:lnTo>
                    <a:pt x="140" y="156"/>
                  </a:lnTo>
                  <a:lnTo>
                    <a:pt x="146" y="153"/>
                  </a:lnTo>
                  <a:lnTo>
                    <a:pt x="150" y="148"/>
                  </a:lnTo>
                  <a:lnTo>
                    <a:pt x="154" y="143"/>
                  </a:lnTo>
                  <a:lnTo>
                    <a:pt x="159" y="139"/>
                  </a:lnTo>
                  <a:lnTo>
                    <a:pt x="163" y="134"/>
                  </a:lnTo>
                  <a:lnTo>
                    <a:pt x="168" y="131"/>
                  </a:lnTo>
                  <a:lnTo>
                    <a:pt x="175" y="130"/>
                  </a:lnTo>
                  <a:lnTo>
                    <a:pt x="183" y="131"/>
                  </a:lnTo>
                  <a:lnTo>
                    <a:pt x="195" y="133"/>
                  </a:lnTo>
                  <a:lnTo>
                    <a:pt x="208" y="137"/>
                  </a:lnTo>
                  <a:lnTo>
                    <a:pt x="222" y="143"/>
                  </a:lnTo>
                  <a:lnTo>
                    <a:pt x="236" y="149"/>
                  </a:lnTo>
                  <a:lnTo>
                    <a:pt x="248" y="156"/>
                  </a:lnTo>
                  <a:lnTo>
                    <a:pt x="258" y="163"/>
                  </a:lnTo>
                  <a:lnTo>
                    <a:pt x="263" y="171"/>
                  </a:lnTo>
                  <a:lnTo>
                    <a:pt x="278" y="171"/>
                  </a:lnTo>
                  <a:lnTo>
                    <a:pt x="281" y="160"/>
                  </a:lnTo>
                  <a:lnTo>
                    <a:pt x="287" y="148"/>
                  </a:lnTo>
                  <a:lnTo>
                    <a:pt x="294" y="136"/>
                  </a:lnTo>
                  <a:lnTo>
                    <a:pt x="299" y="126"/>
                  </a:lnTo>
                  <a:lnTo>
                    <a:pt x="321" y="123"/>
                  </a:lnTo>
                  <a:lnTo>
                    <a:pt x="341" y="119"/>
                  </a:lnTo>
                  <a:lnTo>
                    <a:pt x="361" y="113"/>
                  </a:lnTo>
                  <a:lnTo>
                    <a:pt x="381" y="105"/>
                  </a:lnTo>
                  <a:lnTo>
                    <a:pt x="401" y="98"/>
                  </a:lnTo>
                  <a:lnTo>
                    <a:pt x="420" y="92"/>
                  </a:lnTo>
                  <a:lnTo>
                    <a:pt x="440" y="88"/>
                  </a:lnTo>
                  <a:lnTo>
                    <a:pt x="460" y="86"/>
                  </a:lnTo>
                  <a:lnTo>
                    <a:pt x="465" y="90"/>
                  </a:lnTo>
                  <a:lnTo>
                    <a:pt x="474" y="96"/>
                  </a:lnTo>
                  <a:lnTo>
                    <a:pt x="483" y="103"/>
                  </a:lnTo>
                  <a:lnTo>
                    <a:pt x="487" y="107"/>
                  </a:lnTo>
                  <a:lnTo>
                    <a:pt x="512" y="106"/>
                  </a:lnTo>
                  <a:lnTo>
                    <a:pt x="538" y="103"/>
                  </a:lnTo>
                  <a:lnTo>
                    <a:pt x="565" y="97"/>
                  </a:lnTo>
                  <a:lnTo>
                    <a:pt x="591" y="90"/>
                  </a:lnTo>
                  <a:lnTo>
                    <a:pt x="618" y="82"/>
                  </a:lnTo>
                  <a:lnTo>
                    <a:pt x="646" y="74"/>
                  </a:lnTo>
                  <a:lnTo>
                    <a:pt x="673" y="64"/>
                  </a:lnTo>
                  <a:lnTo>
                    <a:pt x="700" y="54"/>
                  </a:lnTo>
                  <a:lnTo>
                    <a:pt x="729" y="45"/>
                  </a:lnTo>
                  <a:lnTo>
                    <a:pt x="756" y="37"/>
                  </a:lnTo>
                  <a:lnTo>
                    <a:pt x="783" y="30"/>
                  </a:lnTo>
                  <a:lnTo>
                    <a:pt x="809" y="24"/>
                  </a:lnTo>
                  <a:lnTo>
                    <a:pt x="836" y="20"/>
                  </a:lnTo>
                  <a:lnTo>
                    <a:pt x="861" y="18"/>
                  </a:lnTo>
                  <a:lnTo>
                    <a:pt x="887" y="18"/>
                  </a:lnTo>
                  <a:lnTo>
                    <a:pt x="910" y="22"/>
                  </a:lnTo>
                  <a:lnTo>
                    <a:pt x="910" y="27"/>
                  </a:lnTo>
                  <a:lnTo>
                    <a:pt x="919" y="26"/>
                  </a:lnTo>
                  <a:lnTo>
                    <a:pt x="932" y="25"/>
                  </a:lnTo>
                  <a:lnTo>
                    <a:pt x="946" y="22"/>
                  </a:lnTo>
                  <a:lnTo>
                    <a:pt x="960" y="18"/>
                  </a:lnTo>
                  <a:lnTo>
                    <a:pt x="974" y="14"/>
                  </a:lnTo>
                  <a:lnTo>
                    <a:pt x="987" y="10"/>
                  </a:lnTo>
                  <a:lnTo>
                    <a:pt x="998" y="4"/>
                  </a:lnTo>
                  <a:lnTo>
                    <a:pt x="1004" y="0"/>
                  </a:lnTo>
                  <a:lnTo>
                    <a:pt x="1006" y="15"/>
                  </a:lnTo>
                  <a:lnTo>
                    <a:pt x="1010" y="34"/>
                  </a:lnTo>
                  <a:lnTo>
                    <a:pt x="1013" y="53"/>
                  </a:lnTo>
                  <a:lnTo>
                    <a:pt x="1014" y="71"/>
                  </a:lnTo>
                  <a:lnTo>
                    <a:pt x="1001" y="83"/>
                  </a:lnTo>
                  <a:lnTo>
                    <a:pt x="983" y="101"/>
                  </a:lnTo>
                  <a:lnTo>
                    <a:pt x="961" y="121"/>
                  </a:lnTo>
                  <a:lnTo>
                    <a:pt x="940" y="145"/>
                  </a:lnTo>
                  <a:lnTo>
                    <a:pt x="922" y="168"/>
                  </a:lnTo>
                  <a:lnTo>
                    <a:pt x="912" y="190"/>
                  </a:lnTo>
                  <a:lnTo>
                    <a:pt x="914" y="210"/>
                  </a:lnTo>
                  <a:lnTo>
                    <a:pt x="929" y="225"/>
                  </a:lnTo>
                  <a:lnTo>
                    <a:pt x="931" y="246"/>
                  </a:lnTo>
                  <a:lnTo>
                    <a:pt x="936" y="267"/>
                  </a:lnTo>
                  <a:lnTo>
                    <a:pt x="944" y="289"/>
                  </a:lnTo>
                  <a:lnTo>
                    <a:pt x="950" y="309"/>
                  </a:lnTo>
                  <a:lnTo>
                    <a:pt x="953" y="333"/>
                  </a:lnTo>
                  <a:lnTo>
                    <a:pt x="949" y="360"/>
                  </a:lnTo>
                  <a:lnTo>
                    <a:pt x="942" y="392"/>
                  </a:lnTo>
                  <a:lnTo>
                    <a:pt x="933" y="423"/>
                  </a:lnTo>
                  <a:lnTo>
                    <a:pt x="927" y="454"/>
                  </a:lnTo>
                  <a:lnTo>
                    <a:pt x="923" y="484"/>
                  </a:lnTo>
                  <a:lnTo>
                    <a:pt x="925" y="508"/>
                  </a:lnTo>
                  <a:lnTo>
                    <a:pt x="937" y="529"/>
                  </a:lnTo>
                  <a:lnTo>
                    <a:pt x="937" y="533"/>
                  </a:lnTo>
                  <a:lnTo>
                    <a:pt x="949" y="538"/>
                  </a:lnTo>
                  <a:lnTo>
                    <a:pt x="959" y="547"/>
                  </a:lnTo>
                  <a:lnTo>
                    <a:pt x="967" y="564"/>
                  </a:lnTo>
                  <a:lnTo>
                    <a:pt x="971" y="581"/>
                  </a:lnTo>
                  <a:lnTo>
                    <a:pt x="975" y="601"/>
                  </a:lnTo>
                  <a:lnTo>
                    <a:pt x="977" y="620"/>
                  </a:lnTo>
                  <a:lnTo>
                    <a:pt x="978" y="637"/>
                  </a:lnTo>
                  <a:lnTo>
                    <a:pt x="978" y="649"/>
                  </a:lnTo>
                  <a:lnTo>
                    <a:pt x="975" y="651"/>
                  </a:lnTo>
                  <a:lnTo>
                    <a:pt x="972" y="653"/>
                  </a:lnTo>
                  <a:lnTo>
                    <a:pt x="968" y="656"/>
                  </a:lnTo>
                  <a:lnTo>
                    <a:pt x="963" y="657"/>
                  </a:lnTo>
                  <a:lnTo>
                    <a:pt x="959" y="658"/>
                  </a:lnTo>
                  <a:lnTo>
                    <a:pt x="955" y="659"/>
                  </a:lnTo>
                  <a:lnTo>
                    <a:pt x="950" y="659"/>
                  </a:lnTo>
                  <a:lnTo>
                    <a:pt x="946" y="659"/>
                  </a:lnTo>
                  <a:lnTo>
                    <a:pt x="945" y="656"/>
                  </a:lnTo>
                  <a:lnTo>
                    <a:pt x="944" y="652"/>
                  </a:lnTo>
                  <a:lnTo>
                    <a:pt x="941" y="650"/>
                  </a:lnTo>
                  <a:lnTo>
                    <a:pt x="937" y="649"/>
                  </a:lnTo>
                  <a:lnTo>
                    <a:pt x="929" y="619"/>
                  </a:lnTo>
                  <a:lnTo>
                    <a:pt x="928" y="606"/>
                  </a:lnTo>
                  <a:lnTo>
                    <a:pt x="927" y="598"/>
                  </a:lnTo>
                  <a:lnTo>
                    <a:pt x="919" y="586"/>
                  </a:lnTo>
                  <a:lnTo>
                    <a:pt x="916" y="583"/>
                  </a:lnTo>
                  <a:lnTo>
                    <a:pt x="911" y="577"/>
                  </a:lnTo>
                  <a:lnTo>
                    <a:pt x="908" y="568"/>
                  </a:lnTo>
                  <a:lnTo>
                    <a:pt x="907" y="559"/>
                  </a:lnTo>
                  <a:lnTo>
                    <a:pt x="910" y="572"/>
                  </a:lnTo>
                  <a:lnTo>
                    <a:pt x="909" y="573"/>
                  </a:lnTo>
                  <a:lnTo>
                    <a:pt x="904" y="567"/>
                  </a:lnTo>
                  <a:lnTo>
                    <a:pt x="897" y="559"/>
                  </a:lnTo>
                  <a:lnTo>
                    <a:pt x="894" y="565"/>
                  </a:lnTo>
                  <a:lnTo>
                    <a:pt x="890" y="571"/>
                  </a:lnTo>
                  <a:lnTo>
                    <a:pt x="883" y="580"/>
                  </a:lnTo>
                  <a:lnTo>
                    <a:pt x="877" y="588"/>
                  </a:lnTo>
                  <a:lnTo>
                    <a:pt x="869" y="597"/>
                  </a:lnTo>
                  <a:lnTo>
                    <a:pt x="864" y="605"/>
                  </a:lnTo>
                  <a:lnTo>
                    <a:pt x="859" y="610"/>
                  </a:lnTo>
                  <a:lnTo>
                    <a:pt x="858" y="613"/>
                  </a:lnTo>
                  <a:lnTo>
                    <a:pt x="840" y="613"/>
                  </a:lnTo>
                  <a:lnTo>
                    <a:pt x="822" y="613"/>
                  </a:lnTo>
                  <a:lnTo>
                    <a:pt x="804" y="613"/>
                  </a:lnTo>
                  <a:lnTo>
                    <a:pt x="787" y="613"/>
                  </a:lnTo>
                  <a:lnTo>
                    <a:pt x="771" y="612"/>
                  </a:lnTo>
                  <a:lnTo>
                    <a:pt x="756" y="610"/>
                  </a:lnTo>
                  <a:lnTo>
                    <a:pt x="740" y="608"/>
                  </a:lnTo>
                  <a:lnTo>
                    <a:pt x="728" y="604"/>
                  </a:lnTo>
                  <a:lnTo>
                    <a:pt x="715" y="598"/>
                  </a:lnTo>
                  <a:lnTo>
                    <a:pt x="704" y="592"/>
                  </a:lnTo>
                  <a:lnTo>
                    <a:pt x="694" y="582"/>
                  </a:lnTo>
                  <a:lnTo>
                    <a:pt x="685" y="572"/>
                  </a:lnTo>
                  <a:lnTo>
                    <a:pt x="679" y="559"/>
                  </a:lnTo>
                  <a:lnTo>
                    <a:pt x="675" y="544"/>
                  </a:lnTo>
                  <a:lnTo>
                    <a:pt x="671" y="526"/>
                  </a:lnTo>
                  <a:lnTo>
                    <a:pt x="670" y="505"/>
                  </a:lnTo>
                  <a:lnTo>
                    <a:pt x="662" y="501"/>
                  </a:lnTo>
                  <a:lnTo>
                    <a:pt x="647" y="497"/>
                  </a:lnTo>
                  <a:lnTo>
                    <a:pt x="632" y="492"/>
                  </a:lnTo>
                  <a:lnTo>
                    <a:pt x="614" y="488"/>
                  </a:lnTo>
                  <a:lnTo>
                    <a:pt x="597" y="485"/>
                  </a:lnTo>
                  <a:lnTo>
                    <a:pt x="579" y="481"/>
                  </a:lnTo>
                  <a:lnTo>
                    <a:pt x="565" y="480"/>
                  </a:lnTo>
                  <a:lnTo>
                    <a:pt x="554" y="479"/>
                  </a:lnTo>
                  <a:lnTo>
                    <a:pt x="532" y="462"/>
                  </a:lnTo>
                  <a:lnTo>
                    <a:pt x="539" y="464"/>
                  </a:lnTo>
                  <a:lnTo>
                    <a:pt x="539" y="461"/>
                  </a:lnTo>
                  <a:lnTo>
                    <a:pt x="535" y="454"/>
                  </a:lnTo>
                  <a:lnTo>
                    <a:pt x="526" y="445"/>
                  </a:lnTo>
                  <a:lnTo>
                    <a:pt x="517" y="435"/>
                  </a:lnTo>
                  <a:lnTo>
                    <a:pt x="507" y="426"/>
                  </a:lnTo>
                  <a:lnTo>
                    <a:pt x="499" y="419"/>
                  </a:lnTo>
                  <a:lnTo>
                    <a:pt x="496" y="417"/>
                  </a:lnTo>
                  <a:lnTo>
                    <a:pt x="442" y="440"/>
                  </a:lnTo>
                  <a:lnTo>
                    <a:pt x="440" y="436"/>
                  </a:lnTo>
                  <a:lnTo>
                    <a:pt x="434" y="432"/>
                  </a:lnTo>
                  <a:lnTo>
                    <a:pt x="427" y="428"/>
                  </a:lnTo>
                  <a:lnTo>
                    <a:pt x="418" y="426"/>
                  </a:lnTo>
                  <a:lnTo>
                    <a:pt x="408" y="423"/>
                  </a:lnTo>
                  <a:lnTo>
                    <a:pt x="401" y="419"/>
                  </a:lnTo>
                  <a:lnTo>
                    <a:pt x="395" y="414"/>
                  </a:lnTo>
                  <a:lnTo>
                    <a:pt x="393" y="409"/>
                  </a:lnTo>
                  <a:lnTo>
                    <a:pt x="407" y="414"/>
                  </a:lnTo>
                  <a:lnTo>
                    <a:pt x="414" y="419"/>
                  </a:lnTo>
                  <a:lnTo>
                    <a:pt x="414" y="421"/>
                  </a:lnTo>
                  <a:lnTo>
                    <a:pt x="411" y="422"/>
                  </a:lnTo>
                  <a:lnTo>
                    <a:pt x="404" y="421"/>
                  </a:lnTo>
                  <a:lnTo>
                    <a:pt x="397" y="419"/>
                  </a:lnTo>
                  <a:lnTo>
                    <a:pt x="389" y="414"/>
                  </a:lnTo>
                  <a:lnTo>
                    <a:pt x="385" y="409"/>
                  </a:lnTo>
                  <a:lnTo>
                    <a:pt x="379" y="402"/>
                  </a:lnTo>
                  <a:lnTo>
                    <a:pt x="373" y="397"/>
                  </a:lnTo>
                  <a:lnTo>
                    <a:pt x="367" y="391"/>
                  </a:lnTo>
                  <a:lnTo>
                    <a:pt x="362" y="384"/>
                  </a:lnTo>
                  <a:lnTo>
                    <a:pt x="356" y="378"/>
                  </a:lnTo>
                  <a:lnTo>
                    <a:pt x="351" y="371"/>
                  </a:lnTo>
                  <a:lnTo>
                    <a:pt x="346" y="366"/>
                  </a:lnTo>
                  <a:lnTo>
                    <a:pt x="339" y="359"/>
                  </a:lnTo>
                  <a:lnTo>
                    <a:pt x="344" y="364"/>
                  </a:lnTo>
                  <a:lnTo>
                    <a:pt x="344" y="367"/>
                  </a:lnTo>
                  <a:lnTo>
                    <a:pt x="341" y="369"/>
                  </a:lnTo>
                  <a:lnTo>
                    <a:pt x="337" y="370"/>
                  </a:lnTo>
                  <a:lnTo>
                    <a:pt x="332" y="373"/>
                  </a:lnTo>
                  <a:lnTo>
                    <a:pt x="327" y="376"/>
                  </a:lnTo>
                  <a:lnTo>
                    <a:pt x="323" y="382"/>
                  </a:lnTo>
                  <a:lnTo>
                    <a:pt x="322" y="391"/>
                  </a:lnTo>
                  <a:lnTo>
                    <a:pt x="318" y="392"/>
                  </a:lnTo>
                  <a:lnTo>
                    <a:pt x="311" y="396"/>
                  </a:lnTo>
                  <a:lnTo>
                    <a:pt x="306" y="400"/>
                  </a:lnTo>
                  <a:lnTo>
                    <a:pt x="303" y="405"/>
                  </a:lnTo>
                  <a:lnTo>
                    <a:pt x="202" y="391"/>
                  </a:lnTo>
                  <a:lnTo>
                    <a:pt x="200" y="385"/>
                  </a:lnTo>
                  <a:lnTo>
                    <a:pt x="195" y="379"/>
                  </a:lnTo>
                  <a:lnTo>
                    <a:pt x="189" y="370"/>
                  </a:lnTo>
                  <a:lnTo>
                    <a:pt x="182" y="361"/>
                  </a:lnTo>
                  <a:lnTo>
                    <a:pt x="176" y="354"/>
                  </a:lnTo>
                  <a:lnTo>
                    <a:pt x="168" y="347"/>
                  </a:lnTo>
                  <a:lnTo>
                    <a:pt x="162" y="343"/>
                  </a:lnTo>
                  <a:lnTo>
                    <a:pt x="156" y="341"/>
                  </a:lnTo>
                  <a:lnTo>
                    <a:pt x="149" y="348"/>
                  </a:lnTo>
                  <a:lnTo>
                    <a:pt x="147" y="352"/>
                  </a:lnTo>
                  <a:lnTo>
                    <a:pt x="146" y="356"/>
                  </a:lnTo>
                  <a:lnTo>
                    <a:pt x="143" y="364"/>
                  </a:lnTo>
                  <a:lnTo>
                    <a:pt x="138" y="364"/>
                  </a:lnTo>
                  <a:lnTo>
                    <a:pt x="134" y="365"/>
                  </a:lnTo>
                  <a:lnTo>
                    <a:pt x="128" y="367"/>
                  </a:lnTo>
                  <a:lnTo>
                    <a:pt x="124" y="368"/>
                  </a:lnTo>
                  <a:lnTo>
                    <a:pt x="119" y="369"/>
                  </a:lnTo>
                  <a:lnTo>
                    <a:pt x="113" y="371"/>
                  </a:lnTo>
                  <a:lnTo>
                    <a:pt x="109" y="372"/>
                  </a:lnTo>
                  <a:lnTo>
                    <a:pt x="103" y="372"/>
                  </a:lnTo>
                  <a:lnTo>
                    <a:pt x="98" y="367"/>
                  </a:lnTo>
                  <a:lnTo>
                    <a:pt x="93" y="361"/>
                  </a:lnTo>
                  <a:lnTo>
                    <a:pt x="86" y="355"/>
                  </a:lnTo>
                  <a:lnTo>
                    <a:pt x="81" y="348"/>
                  </a:lnTo>
                  <a:lnTo>
                    <a:pt x="75" y="341"/>
                  </a:lnTo>
                  <a:lnTo>
                    <a:pt x="71" y="334"/>
                  </a:lnTo>
                  <a:lnTo>
                    <a:pt x="69" y="327"/>
                  </a:lnTo>
                  <a:lnTo>
                    <a:pt x="68" y="319"/>
                  </a:lnTo>
                  <a:lnTo>
                    <a:pt x="68" y="332"/>
                  </a:lnTo>
                  <a:lnTo>
                    <a:pt x="63" y="332"/>
                  </a:lnTo>
                  <a:lnTo>
                    <a:pt x="63" y="345"/>
                  </a:lnTo>
                  <a:lnTo>
                    <a:pt x="68" y="345"/>
                  </a:lnTo>
                  <a:lnTo>
                    <a:pt x="68" y="364"/>
                  </a:lnTo>
                  <a:lnTo>
                    <a:pt x="56" y="369"/>
                  </a:lnTo>
                  <a:lnTo>
                    <a:pt x="44" y="368"/>
                  </a:lnTo>
                  <a:lnTo>
                    <a:pt x="33" y="362"/>
                  </a:lnTo>
                  <a:lnTo>
                    <a:pt x="22" y="353"/>
                  </a:lnTo>
                  <a:lnTo>
                    <a:pt x="14" y="342"/>
                  </a:lnTo>
                  <a:lnTo>
                    <a:pt x="7" y="332"/>
                  </a:lnTo>
                  <a:lnTo>
                    <a:pt x="2" y="326"/>
                  </a:lnTo>
                  <a:lnTo>
                    <a:pt x="0" y="322"/>
                  </a:lnTo>
                  <a:lnTo>
                    <a:pt x="9" y="237"/>
                  </a:lnTo>
                  <a:lnTo>
                    <a:pt x="10" y="224"/>
                  </a:lnTo>
                  <a:lnTo>
                    <a:pt x="14" y="210"/>
                  </a:lnTo>
                  <a:lnTo>
                    <a:pt x="17" y="195"/>
                  </a:lnTo>
                  <a:lnTo>
                    <a:pt x="18" y="180"/>
                  </a:lnTo>
                  <a:lnTo>
                    <a:pt x="14" y="180"/>
                  </a:lnTo>
                  <a:lnTo>
                    <a:pt x="8" y="181"/>
                  </a:lnTo>
                  <a:lnTo>
                    <a:pt x="4" y="183"/>
                  </a:lnTo>
                  <a:lnTo>
                    <a:pt x="4" y="188"/>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7" name="Freeform 29">
              <a:extLst>
                <a:ext uri="{FF2B5EF4-FFF2-40B4-BE49-F238E27FC236}">
                  <a16:creationId xmlns:a16="http://schemas.microsoft.com/office/drawing/2014/main" id="{BE045889-9372-1D56-2151-225AFCA971A9}"/>
                </a:ext>
              </a:extLst>
            </p:cNvPr>
            <p:cNvSpPr>
              <a:spLocks/>
            </p:cNvSpPr>
            <p:nvPr/>
          </p:nvSpPr>
          <p:spPr bwMode="auto">
            <a:xfrm>
              <a:off x="7908925" y="6016625"/>
              <a:ext cx="593725" cy="771525"/>
            </a:xfrm>
            <a:custGeom>
              <a:avLst/>
              <a:gdLst>
                <a:gd name="T0" fmla="*/ 223 w 1121"/>
                <a:gd name="T1" fmla="*/ 1178 h 1457"/>
                <a:gd name="T2" fmla="*/ 228 w 1121"/>
                <a:gd name="T3" fmla="*/ 1237 h 1457"/>
                <a:gd name="T4" fmla="*/ 318 w 1121"/>
                <a:gd name="T5" fmla="*/ 1286 h 1457"/>
                <a:gd name="T6" fmla="*/ 392 w 1121"/>
                <a:gd name="T7" fmla="*/ 1359 h 1457"/>
                <a:gd name="T8" fmla="*/ 460 w 1121"/>
                <a:gd name="T9" fmla="*/ 1440 h 1457"/>
                <a:gd name="T10" fmla="*/ 549 w 1121"/>
                <a:gd name="T11" fmla="*/ 1457 h 1457"/>
                <a:gd name="T12" fmla="*/ 589 w 1121"/>
                <a:gd name="T13" fmla="*/ 1421 h 1457"/>
                <a:gd name="T14" fmla="*/ 661 w 1121"/>
                <a:gd name="T15" fmla="*/ 1412 h 1457"/>
                <a:gd name="T16" fmla="*/ 684 w 1121"/>
                <a:gd name="T17" fmla="*/ 1232 h 1457"/>
                <a:gd name="T18" fmla="*/ 670 w 1121"/>
                <a:gd name="T19" fmla="*/ 1170 h 1457"/>
                <a:gd name="T20" fmla="*/ 656 w 1121"/>
                <a:gd name="T21" fmla="*/ 1102 h 1457"/>
                <a:gd name="T22" fmla="*/ 666 w 1121"/>
                <a:gd name="T23" fmla="*/ 1008 h 1457"/>
                <a:gd name="T24" fmla="*/ 652 w 1121"/>
                <a:gd name="T25" fmla="*/ 887 h 1457"/>
                <a:gd name="T26" fmla="*/ 742 w 1121"/>
                <a:gd name="T27" fmla="*/ 852 h 1457"/>
                <a:gd name="T28" fmla="*/ 912 w 1121"/>
                <a:gd name="T29" fmla="*/ 808 h 1457"/>
                <a:gd name="T30" fmla="*/ 966 w 1121"/>
                <a:gd name="T31" fmla="*/ 772 h 1457"/>
                <a:gd name="T32" fmla="*/ 1049 w 1121"/>
                <a:gd name="T33" fmla="*/ 784 h 1457"/>
                <a:gd name="T34" fmla="*/ 1103 w 1121"/>
                <a:gd name="T35" fmla="*/ 754 h 1457"/>
                <a:gd name="T36" fmla="*/ 1121 w 1121"/>
                <a:gd name="T37" fmla="*/ 673 h 1457"/>
                <a:gd name="T38" fmla="*/ 1032 w 1121"/>
                <a:gd name="T39" fmla="*/ 610 h 1457"/>
                <a:gd name="T40" fmla="*/ 996 w 1121"/>
                <a:gd name="T41" fmla="*/ 597 h 1457"/>
                <a:gd name="T42" fmla="*/ 925 w 1121"/>
                <a:gd name="T43" fmla="*/ 664 h 1457"/>
                <a:gd name="T44" fmla="*/ 759 w 1121"/>
                <a:gd name="T45" fmla="*/ 682 h 1457"/>
                <a:gd name="T46" fmla="*/ 675 w 1121"/>
                <a:gd name="T47" fmla="*/ 700 h 1457"/>
                <a:gd name="T48" fmla="*/ 661 w 1121"/>
                <a:gd name="T49" fmla="*/ 659 h 1457"/>
                <a:gd name="T50" fmla="*/ 675 w 1121"/>
                <a:gd name="T51" fmla="*/ 565 h 1457"/>
                <a:gd name="T52" fmla="*/ 706 w 1121"/>
                <a:gd name="T53" fmla="*/ 426 h 1457"/>
                <a:gd name="T54" fmla="*/ 706 w 1121"/>
                <a:gd name="T55" fmla="*/ 278 h 1457"/>
                <a:gd name="T56" fmla="*/ 737 w 1121"/>
                <a:gd name="T57" fmla="*/ 125 h 1457"/>
                <a:gd name="T58" fmla="*/ 742 w 1121"/>
                <a:gd name="T59" fmla="*/ 67 h 1457"/>
                <a:gd name="T60" fmla="*/ 670 w 1121"/>
                <a:gd name="T61" fmla="*/ 23 h 1457"/>
                <a:gd name="T62" fmla="*/ 595 w 1121"/>
                <a:gd name="T63" fmla="*/ 0 h 1457"/>
                <a:gd name="T64" fmla="*/ 558 w 1121"/>
                <a:gd name="T65" fmla="*/ 9 h 1457"/>
                <a:gd name="T66" fmla="*/ 456 w 1121"/>
                <a:gd name="T67" fmla="*/ 9 h 1457"/>
                <a:gd name="T68" fmla="*/ 375 w 1121"/>
                <a:gd name="T69" fmla="*/ 63 h 1457"/>
                <a:gd name="T70" fmla="*/ 339 w 1121"/>
                <a:gd name="T71" fmla="*/ 144 h 1457"/>
                <a:gd name="T72" fmla="*/ 318 w 1121"/>
                <a:gd name="T73" fmla="*/ 220 h 1457"/>
                <a:gd name="T74" fmla="*/ 318 w 1121"/>
                <a:gd name="T75" fmla="*/ 314 h 1457"/>
                <a:gd name="T76" fmla="*/ 353 w 1121"/>
                <a:gd name="T77" fmla="*/ 382 h 1457"/>
                <a:gd name="T78" fmla="*/ 366 w 1121"/>
                <a:gd name="T79" fmla="*/ 435 h 1457"/>
                <a:gd name="T80" fmla="*/ 277 w 1121"/>
                <a:gd name="T81" fmla="*/ 539 h 1457"/>
                <a:gd name="T82" fmla="*/ 49 w 1121"/>
                <a:gd name="T83" fmla="*/ 533 h 1457"/>
                <a:gd name="T84" fmla="*/ 0 w 1121"/>
                <a:gd name="T85" fmla="*/ 601 h 1457"/>
                <a:gd name="T86" fmla="*/ 0 w 1121"/>
                <a:gd name="T87" fmla="*/ 687 h 1457"/>
                <a:gd name="T88" fmla="*/ 18 w 1121"/>
                <a:gd name="T89" fmla="*/ 821 h 1457"/>
                <a:gd name="T90" fmla="*/ 49 w 1121"/>
                <a:gd name="T91" fmla="*/ 927 h 1457"/>
                <a:gd name="T92" fmla="*/ 49 w 1121"/>
                <a:gd name="T93" fmla="*/ 1008 h 1457"/>
                <a:gd name="T94" fmla="*/ 75 w 1121"/>
                <a:gd name="T95" fmla="*/ 1044 h 1457"/>
                <a:gd name="T96" fmla="*/ 187 w 1121"/>
                <a:gd name="T97" fmla="*/ 1048 h 1457"/>
                <a:gd name="T98" fmla="*/ 237 w 1121"/>
                <a:gd name="T99" fmla="*/ 1094 h 1457"/>
                <a:gd name="T100" fmla="*/ 233 w 1121"/>
                <a:gd name="T101" fmla="*/ 1105 h 1457"/>
                <a:gd name="T102" fmla="*/ 228 w 1121"/>
                <a:gd name="T103" fmla="*/ 1132 h 1457"/>
                <a:gd name="T104" fmla="*/ 223 w 1121"/>
                <a:gd name="T105" fmla="*/ 1161 h 1457"/>
                <a:gd name="T106" fmla="*/ 223 w 1121"/>
                <a:gd name="T107" fmla="*/ 1178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1" h="1457">
                  <a:moveTo>
                    <a:pt x="223" y="1178"/>
                  </a:moveTo>
                  <a:lnTo>
                    <a:pt x="228" y="1237"/>
                  </a:lnTo>
                  <a:lnTo>
                    <a:pt x="318" y="1286"/>
                  </a:lnTo>
                  <a:lnTo>
                    <a:pt x="392" y="1359"/>
                  </a:lnTo>
                  <a:lnTo>
                    <a:pt x="460" y="1440"/>
                  </a:lnTo>
                  <a:lnTo>
                    <a:pt x="549" y="1457"/>
                  </a:lnTo>
                  <a:lnTo>
                    <a:pt x="589" y="1421"/>
                  </a:lnTo>
                  <a:lnTo>
                    <a:pt x="661" y="1412"/>
                  </a:lnTo>
                  <a:lnTo>
                    <a:pt x="684" y="1232"/>
                  </a:lnTo>
                  <a:lnTo>
                    <a:pt x="670" y="1170"/>
                  </a:lnTo>
                  <a:lnTo>
                    <a:pt x="656" y="1102"/>
                  </a:lnTo>
                  <a:lnTo>
                    <a:pt x="666" y="1008"/>
                  </a:lnTo>
                  <a:lnTo>
                    <a:pt x="652" y="887"/>
                  </a:lnTo>
                  <a:lnTo>
                    <a:pt x="742" y="852"/>
                  </a:lnTo>
                  <a:lnTo>
                    <a:pt x="912" y="808"/>
                  </a:lnTo>
                  <a:lnTo>
                    <a:pt x="966" y="772"/>
                  </a:lnTo>
                  <a:lnTo>
                    <a:pt x="1049" y="784"/>
                  </a:lnTo>
                  <a:lnTo>
                    <a:pt x="1103" y="754"/>
                  </a:lnTo>
                  <a:lnTo>
                    <a:pt x="1121" y="673"/>
                  </a:lnTo>
                  <a:lnTo>
                    <a:pt x="1032" y="610"/>
                  </a:lnTo>
                  <a:lnTo>
                    <a:pt x="996" y="597"/>
                  </a:lnTo>
                  <a:lnTo>
                    <a:pt x="925" y="664"/>
                  </a:lnTo>
                  <a:lnTo>
                    <a:pt x="759" y="682"/>
                  </a:lnTo>
                  <a:lnTo>
                    <a:pt x="675" y="700"/>
                  </a:lnTo>
                  <a:lnTo>
                    <a:pt x="661" y="659"/>
                  </a:lnTo>
                  <a:lnTo>
                    <a:pt x="675" y="565"/>
                  </a:lnTo>
                  <a:lnTo>
                    <a:pt x="706" y="426"/>
                  </a:lnTo>
                  <a:lnTo>
                    <a:pt x="706" y="278"/>
                  </a:lnTo>
                  <a:lnTo>
                    <a:pt x="737" y="125"/>
                  </a:lnTo>
                  <a:lnTo>
                    <a:pt x="742" y="67"/>
                  </a:lnTo>
                  <a:lnTo>
                    <a:pt x="670" y="23"/>
                  </a:lnTo>
                  <a:lnTo>
                    <a:pt x="595" y="0"/>
                  </a:lnTo>
                  <a:lnTo>
                    <a:pt x="558" y="9"/>
                  </a:lnTo>
                  <a:lnTo>
                    <a:pt x="456" y="9"/>
                  </a:lnTo>
                  <a:lnTo>
                    <a:pt x="375" y="63"/>
                  </a:lnTo>
                  <a:lnTo>
                    <a:pt x="339" y="144"/>
                  </a:lnTo>
                  <a:lnTo>
                    <a:pt x="318" y="220"/>
                  </a:lnTo>
                  <a:lnTo>
                    <a:pt x="318" y="314"/>
                  </a:lnTo>
                  <a:lnTo>
                    <a:pt x="353" y="382"/>
                  </a:lnTo>
                  <a:lnTo>
                    <a:pt x="366" y="435"/>
                  </a:lnTo>
                  <a:lnTo>
                    <a:pt x="277" y="539"/>
                  </a:lnTo>
                  <a:lnTo>
                    <a:pt x="49" y="533"/>
                  </a:lnTo>
                  <a:lnTo>
                    <a:pt x="0" y="601"/>
                  </a:lnTo>
                  <a:lnTo>
                    <a:pt x="0" y="687"/>
                  </a:lnTo>
                  <a:lnTo>
                    <a:pt x="18" y="821"/>
                  </a:lnTo>
                  <a:lnTo>
                    <a:pt x="49" y="927"/>
                  </a:lnTo>
                  <a:lnTo>
                    <a:pt x="49" y="1008"/>
                  </a:lnTo>
                  <a:lnTo>
                    <a:pt x="75" y="1044"/>
                  </a:lnTo>
                  <a:lnTo>
                    <a:pt x="187" y="1048"/>
                  </a:lnTo>
                  <a:lnTo>
                    <a:pt x="237" y="1094"/>
                  </a:lnTo>
                  <a:lnTo>
                    <a:pt x="233" y="1105"/>
                  </a:lnTo>
                  <a:lnTo>
                    <a:pt x="228" y="1132"/>
                  </a:lnTo>
                  <a:lnTo>
                    <a:pt x="223" y="1161"/>
                  </a:lnTo>
                  <a:lnTo>
                    <a:pt x="223" y="117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58" name="Freeform 30">
              <a:extLst>
                <a:ext uri="{FF2B5EF4-FFF2-40B4-BE49-F238E27FC236}">
                  <a16:creationId xmlns:a16="http://schemas.microsoft.com/office/drawing/2014/main" id="{14B09AB5-F3C4-2C21-59E6-DBC012463894}"/>
                </a:ext>
              </a:extLst>
            </p:cNvPr>
            <p:cNvSpPr>
              <a:spLocks/>
            </p:cNvSpPr>
            <p:nvPr/>
          </p:nvSpPr>
          <p:spPr bwMode="auto">
            <a:xfrm>
              <a:off x="7900988" y="6010275"/>
              <a:ext cx="692150" cy="698500"/>
            </a:xfrm>
            <a:custGeom>
              <a:avLst/>
              <a:gdLst>
                <a:gd name="T0" fmla="*/ 79 w 1307"/>
                <a:gd name="T1" fmla="*/ 540 h 1319"/>
                <a:gd name="T2" fmla="*/ 247 w 1307"/>
                <a:gd name="T3" fmla="*/ 538 h 1319"/>
                <a:gd name="T4" fmla="*/ 346 w 1307"/>
                <a:gd name="T5" fmla="*/ 460 h 1319"/>
                <a:gd name="T6" fmla="*/ 317 w 1307"/>
                <a:gd name="T7" fmla="*/ 265 h 1319"/>
                <a:gd name="T8" fmla="*/ 429 w 1307"/>
                <a:gd name="T9" fmla="*/ 30 h 1319"/>
                <a:gd name="T10" fmla="*/ 538 w 1307"/>
                <a:gd name="T11" fmla="*/ 9 h 1319"/>
                <a:gd name="T12" fmla="*/ 613 w 1307"/>
                <a:gd name="T13" fmla="*/ 0 h 1319"/>
                <a:gd name="T14" fmla="*/ 724 w 1307"/>
                <a:gd name="T15" fmla="*/ 47 h 1319"/>
                <a:gd name="T16" fmla="*/ 736 w 1307"/>
                <a:gd name="T17" fmla="*/ 331 h 1319"/>
                <a:gd name="T18" fmla="*/ 689 w 1307"/>
                <a:gd name="T19" fmla="*/ 659 h 1319"/>
                <a:gd name="T20" fmla="*/ 842 w 1307"/>
                <a:gd name="T21" fmla="*/ 656 h 1319"/>
                <a:gd name="T22" fmla="*/ 1040 w 1307"/>
                <a:gd name="T23" fmla="*/ 609 h 1319"/>
                <a:gd name="T24" fmla="*/ 1291 w 1307"/>
                <a:gd name="T25" fmla="*/ 711 h 1319"/>
                <a:gd name="T26" fmla="*/ 1067 w 1307"/>
                <a:gd name="T27" fmla="*/ 806 h 1319"/>
                <a:gd name="T28" fmla="*/ 952 w 1307"/>
                <a:gd name="T29" fmla="*/ 803 h 1319"/>
                <a:gd name="T30" fmla="*/ 921 w 1307"/>
                <a:gd name="T31" fmla="*/ 867 h 1319"/>
                <a:gd name="T32" fmla="*/ 874 w 1307"/>
                <a:gd name="T33" fmla="*/ 1027 h 1319"/>
                <a:gd name="T34" fmla="*/ 724 w 1307"/>
                <a:gd name="T35" fmla="*/ 1236 h 1319"/>
                <a:gd name="T36" fmla="*/ 684 w 1307"/>
                <a:gd name="T37" fmla="*/ 1267 h 1319"/>
                <a:gd name="T38" fmla="*/ 665 w 1307"/>
                <a:gd name="T39" fmla="*/ 992 h 1319"/>
                <a:gd name="T40" fmla="*/ 551 w 1307"/>
                <a:gd name="T41" fmla="*/ 849 h 1319"/>
                <a:gd name="T42" fmla="*/ 437 w 1307"/>
                <a:gd name="T43" fmla="*/ 731 h 1319"/>
                <a:gd name="T44" fmla="*/ 384 w 1307"/>
                <a:gd name="T45" fmla="*/ 606 h 1319"/>
                <a:gd name="T46" fmla="*/ 487 w 1307"/>
                <a:gd name="T47" fmla="*/ 762 h 1319"/>
                <a:gd name="T48" fmla="*/ 661 w 1307"/>
                <a:gd name="T49" fmla="*/ 888 h 1319"/>
                <a:gd name="T50" fmla="*/ 910 w 1307"/>
                <a:gd name="T51" fmla="*/ 804 h 1319"/>
                <a:gd name="T52" fmla="*/ 971 w 1307"/>
                <a:gd name="T53" fmla="*/ 771 h 1319"/>
                <a:gd name="T54" fmla="*/ 1076 w 1307"/>
                <a:gd name="T55" fmla="*/ 777 h 1319"/>
                <a:gd name="T56" fmla="*/ 1089 w 1307"/>
                <a:gd name="T57" fmla="*/ 699 h 1319"/>
                <a:gd name="T58" fmla="*/ 1010 w 1307"/>
                <a:gd name="T59" fmla="*/ 649 h 1319"/>
                <a:gd name="T60" fmla="*/ 995 w 1307"/>
                <a:gd name="T61" fmla="*/ 631 h 1319"/>
                <a:gd name="T62" fmla="*/ 923 w 1307"/>
                <a:gd name="T63" fmla="*/ 689 h 1319"/>
                <a:gd name="T64" fmla="*/ 803 w 1307"/>
                <a:gd name="T65" fmla="*/ 700 h 1319"/>
                <a:gd name="T66" fmla="*/ 669 w 1307"/>
                <a:gd name="T67" fmla="*/ 746 h 1319"/>
                <a:gd name="T68" fmla="*/ 652 w 1307"/>
                <a:gd name="T69" fmla="*/ 680 h 1319"/>
                <a:gd name="T70" fmla="*/ 605 w 1307"/>
                <a:gd name="T71" fmla="*/ 532 h 1319"/>
                <a:gd name="T72" fmla="*/ 447 w 1307"/>
                <a:gd name="T73" fmla="*/ 476 h 1319"/>
                <a:gd name="T74" fmla="*/ 388 w 1307"/>
                <a:gd name="T75" fmla="*/ 491 h 1319"/>
                <a:gd name="T76" fmla="*/ 518 w 1307"/>
                <a:gd name="T77" fmla="*/ 454 h 1319"/>
                <a:gd name="T78" fmla="*/ 640 w 1307"/>
                <a:gd name="T79" fmla="*/ 547 h 1319"/>
                <a:gd name="T80" fmla="*/ 685 w 1307"/>
                <a:gd name="T81" fmla="*/ 539 h 1319"/>
                <a:gd name="T82" fmla="*/ 707 w 1307"/>
                <a:gd name="T83" fmla="*/ 295 h 1319"/>
                <a:gd name="T84" fmla="*/ 648 w 1307"/>
                <a:gd name="T85" fmla="*/ 519 h 1319"/>
                <a:gd name="T86" fmla="*/ 588 w 1307"/>
                <a:gd name="T87" fmla="*/ 460 h 1319"/>
                <a:gd name="T88" fmla="*/ 630 w 1307"/>
                <a:gd name="T89" fmla="*/ 117 h 1319"/>
                <a:gd name="T90" fmla="*/ 728 w 1307"/>
                <a:gd name="T91" fmla="*/ 76 h 1319"/>
                <a:gd name="T92" fmla="*/ 573 w 1307"/>
                <a:gd name="T93" fmla="*/ 35 h 1319"/>
                <a:gd name="T94" fmla="*/ 498 w 1307"/>
                <a:gd name="T95" fmla="*/ 29 h 1319"/>
                <a:gd name="T96" fmla="*/ 391 w 1307"/>
                <a:gd name="T97" fmla="*/ 90 h 1319"/>
                <a:gd name="T98" fmla="*/ 337 w 1307"/>
                <a:gd name="T99" fmla="*/ 250 h 1319"/>
                <a:gd name="T100" fmla="*/ 377 w 1307"/>
                <a:gd name="T101" fmla="*/ 461 h 1319"/>
                <a:gd name="T102" fmla="*/ 271 w 1307"/>
                <a:gd name="T103" fmla="*/ 558 h 1319"/>
                <a:gd name="T104" fmla="*/ 147 w 1307"/>
                <a:gd name="T105" fmla="*/ 564 h 1319"/>
                <a:gd name="T106" fmla="*/ 25 w 1307"/>
                <a:gd name="T107" fmla="*/ 673 h 1319"/>
                <a:gd name="T108" fmla="*/ 75 w 1307"/>
                <a:gd name="T109" fmla="*/ 1016 h 1319"/>
                <a:gd name="T110" fmla="*/ 255 w 1307"/>
                <a:gd name="T111" fmla="*/ 1100 h 1319"/>
                <a:gd name="T112" fmla="*/ 222 w 1307"/>
                <a:gd name="T113" fmla="*/ 1153 h 1319"/>
                <a:gd name="T114" fmla="*/ 123 w 1307"/>
                <a:gd name="T115" fmla="*/ 1070 h 1319"/>
                <a:gd name="T116" fmla="*/ 57 w 1307"/>
                <a:gd name="T117" fmla="*/ 965 h 1319"/>
                <a:gd name="T118" fmla="*/ 14 w 1307"/>
                <a:gd name="T119" fmla="*/ 744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7" h="1319">
                  <a:moveTo>
                    <a:pt x="4" y="645"/>
                  </a:moveTo>
                  <a:lnTo>
                    <a:pt x="6" y="620"/>
                  </a:lnTo>
                  <a:lnTo>
                    <a:pt x="12" y="598"/>
                  </a:lnTo>
                  <a:lnTo>
                    <a:pt x="18" y="581"/>
                  </a:lnTo>
                  <a:lnTo>
                    <a:pt x="28" y="568"/>
                  </a:lnTo>
                  <a:lnTo>
                    <a:pt x="37" y="557"/>
                  </a:lnTo>
                  <a:lnTo>
                    <a:pt x="50" y="550"/>
                  </a:lnTo>
                  <a:lnTo>
                    <a:pt x="63" y="543"/>
                  </a:lnTo>
                  <a:lnTo>
                    <a:pt x="79" y="540"/>
                  </a:lnTo>
                  <a:lnTo>
                    <a:pt x="95" y="538"/>
                  </a:lnTo>
                  <a:lnTo>
                    <a:pt x="112" y="538"/>
                  </a:lnTo>
                  <a:lnTo>
                    <a:pt x="131" y="538"/>
                  </a:lnTo>
                  <a:lnTo>
                    <a:pt x="149" y="539"/>
                  </a:lnTo>
                  <a:lnTo>
                    <a:pt x="168" y="540"/>
                  </a:lnTo>
                  <a:lnTo>
                    <a:pt x="188" y="540"/>
                  </a:lnTo>
                  <a:lnTo>
                    <a:pt x="207" y="541"/>
                  </a:lnTo>
                  <a:lnTo>
                    <a:pt x="227" y="540"/>
                  </a:lnTo>
                  <a:lnTo>
                    <a:pt x="247" y="538"/>
                  </a:lnTo>
                  <a:lnTo>
                    <a:pt x="261" y="537"/>
                  </a:lnTo>
                  <a:lnTo>
                    <a:pt x="273" y="536"/>
                  </a:lnTo>
                  <a:lnTo>
                    <a:pt x="281" y="533"/>
                  </a:lnTo>
                  <a:lnTo>
                    <a:pt x="288" y="528"/>
                  </a:lnTo>
                  <a:lnTo>
                    <a:pt x="295" y="521"/>
                  </a:lnTo>
                  <a:lnTo>
                    <a:pt x="303" y="510"/>
                  </a:lnTo>
                  <a:lnTo>
                    <a:pt x="312" y="494"/>
                  </a:lnTo>
                  <a:lnTo>
                    <a:pt x="332" y="475"/>
                  </a:lnTo>
                  <a:lnTo>
                    <a:pt x="346" y="460"/>
                  </a:lnTo>
                  <a:lnTo>
                    <a:pt x="354" y="448"/>
                  </a:lnTo>
                  <a:lnTo>
                    <a:pt x="359" y="436"/>
                  </a:lnTo>
                  <a:lnTo>
                    <a:pt x="359" y="424"/>
                  </a:lnTo>
                  <a:lnTo>
                    <a:pt x="357" y="410"/>
                  </a:lnTo>
                  <a:lnTo>
                    <a:pt x="350" y="392"/>
                  </a:lnTo>
                  <a:lnTo>
                    <a:pt x="340" y="367"/>
                  </a:lnTo>
                  <a:lnTo>
                    <a:pt x="325" y="333"/>
                  </a:lnTo>
                  <a:lnTo>
                    <a:pt x="318" y="300"/>
                  </a:lnTo>
                  <a:lnTo>
                    <a:pt x="317" y="265"/>
                  </a:lnTo>
                  <a:lnTo>
                    <a:pt x="322" y="231"/>
                  </a:lnTo>
                  <a:lnTo>
                    <a:pt x="330" y="196"/>
                  </a:lnTo>
                  <a:lnTo>
                    <a:pt x="341" y="161"/>
                  </a:lnTo>
                  <a:lnTo>
                    <a:pt x="353" y="126"/>
                  </a:lnTo>
                  <a:lnTo>
                    <a:pt x="364" y="91"/>
                  </a:lnTo>
                  <a:lnTo>
                    <a:pt x="373" y="78"/>
                  </a:lnTo>
                  <a:lnTo>
                    <a:pt x="388" y="62"/>
                  </a:lnTo>
                  <a:lnTo>
                    <a:pt x="406" y="46"/>
                  </a:lnTo>
                  <a:lnTo>
                    <a:pt x="429" y="30"/>
                  </a:lnTo>
                  <a:lnTo>
                    <a:pt x="452" y="17"/>
                  </a:lnTo>
                  <a:lnTo>
                    <a:pt x="474" y="10"/>
                  </a:lnTo>
                  <a:lnTo>
                    <a:pt x="494" y="7"/>
                  </a:lnTo>
                  <a:lnTo>
                    <a:pt x="509" y="12"/>
                  </a:lnTo>
                  <a:lnTo>
                    <a:pt x="512" y="6"/>
                  </a:lnTo>
                  <a:lnTo>
                    <a:pt x="519" y="6"/>
                  </a:lnTo>
                  <a:lnTo>
                    <a:pt x="525" y="7"/>
                  </a:lnTo>
                  <a:lnTo>
                    <a:pt x="532" y="8"/>
                  </a:lnTo>
                  <a:lnTo>
                    <a:pt x="538" y="9"/>
                  </a:lnTo>
                  <a:lnTo>
                    <a:pt x="544" y="10"/>
                  </a:lnTo>
                  <a:lnTo>
                    <a:pt x="550" y="10"/>
                  </a:lnTo>
                  <a:lnTo>
                    <a:pt x="557" y="10"/>
                  </a:lnTo>
                  <a:lnTo>
                    <a:pt x="563" y="9"/>
                  </a:lnTo>
                  <a:lnTo>
                    <a:pt x="569" y="15"/>
                  </a:lnTo>
                  <a:lnTo>
                    <a:pt x="578" y="9"/>
                  </a:lnTo>
                  <a:lnTo>
                    <a:pt x="589" y="3"/>
                  </a:lnTo>
                  <a:lnTo>
                    <a:pt x="601" y="1"/>
                  </a:lnTo>
                  <a:lnTo>
                    <a:pt x="613" y="0"/>
                  </a:lnTo>
                  <a:lnTo>
                    <a:pt x="626" y="1"/>
                  </a:lnTo>
                  <a:lnTo>
                    <a:pt x="639" y="3"/>
                  </a:lnTo>
                  <a:lnTo>
                    <a:pt x="652" y="8"/>
                  </a:lnTo>
                  <a:lnTo>
                    <a:pt x="665" y="12"/>
                  </a:lnTo>
                  <a:lnTo>
                    <a:pt x="678" y="19"/>
                  </a:lnTo>
                  <a:lnTo>
                    <a:pt x="690" y="25"/>
                  </a:lnTo>
                  <a:lnTo>
                    <a:pt x="703" y="31"/>
                  </a:lnTo>
                  <a:lnTo>
                    <a:pt x="714" y="39"/>
                  </a:lnTo>
                  <a:lnTo>
                    <a:pt x="724" y="47"/>
                  </a:lnTo>
                  <a:lnTo>
                    <a:pt x="734" y="54"/>
                  </a:lnTo>
                  <a:lnTo>
                    <a:pt x="743" y="62"/>
                  </a:lnTo>
                  <a:lnTo>
                    <a:pt x="750" y="68"/>
                  </a:lnTo>
                  <a:lnTo>
                    <a:pt x="762" y="96"/>
                  </a:lnTo>
                  <a:lnTo>
                    <a:pt x="761" y="123"/>
                  </a:lnTo>
                  <a:lnTo>
                    <a:pt x="755" y="150"/>
                  </a:lnTo>
                  <a:lnTo>
                    <a:pt x="750" y="178"/>
                  </a:lnTo>
                  <a:lnTo>
                    <a:pt x="741" y="254"/>
                  </a:lnTo>
                  <a:lnTo>
                    <a:pt x="736" y="331"/>
                  </a:lnTo>
                  <a:lnTo>
                    <a:pt x="731" y="407"/>
                  </a:lnTo>
                  <a:lnTo>
                    <a:pt x="720" y="483"/>
                  </a:lnTo>
                  <a:lnTo>
                    <a:pt x="714" y="507"/>
                  </a:lnTo>
                  <a:lnTo>
                    <a:pt x="707" y="533"/>
                  </a:lnTo>
                  <a:lnTo>
                    <a:pt x="701" y="558"/>
                  </a:lnTo>
                  <a:lnTo>
                    <a:pt x="695" y="583"/>
                  </a:lnTo>
                  <a:lnTo>
                    <a:pt x="691" y="608"/>
                  </a:lnTo>
                  <a:lnTo>
                    <a:pt x="689" y="633"/>
                  </a:lnTo>
                  <a:lnTo>
                    <a:pt x="689" y="659"/>
                  </a:lnTo>
                  <a:lnTo>
                    <a:pt x="692" y="684"/>
                  </a:lnTo>
                  <a:lnTo>
                    <a:pt x="701" y="701"/>
                  </a:lnTo>
                  <a:lnTo>
                    <a:pt x="714" y="702"/>
                  </a:lnTo>
                  <a:lnTo>
                    <a:pt x="732" y="698"/>
                  </a:lnTo>
                  <a:lnTo>
                    <a:pt x="754" y="691"/>
                  </a:lnTo>
                  <a:lnTo>
                    <a:pt x="777" y="682"/>
                  </a:lnTo>
                  <a:lnTo>
                    <a:pt x="801" y="672"/>
                  </a:lnTo>
                  <a:lnTo>
                    <a:pt x="823" y="663"/>
                  </a:lnTo>
                  <a:lnTo>
                    <a:pt x="842" y="656"/>
                  </a:lnTo>
                  <a:lnTo>
                    <a:pt x="857" y="652"/>
                  </a:lnTo>
                  <a:lnTo>
                    <a:pt x="917" y="651"/>
                  </a:lnTo>
                  <a:lnTo>
                    <a:pt x="939" y="645"/>
                  </a:lnTo>
                  <a:lnTo>
                    <a:pt x="956" y="634"/>
                  </a:lnTo>
                  <a:lnTo>
                    <a:pt x="971" y="622"/>
                  </a:lnTo>
                  <a:lnTo>
                    <a:pt x="986" y="611"/>
                  </a:lnTo>
                  <a:lnTo>
                    <a:pt x="1001" y="605"/>
                  </a:lnTo>
                  <a:lnTo>
                    <a:pt x="1019" y="603"/>
                  </a:lnTo>
                  <a:lnTo>
                    <a:pt x="1040" y="609"/>
                  </a:lnTo>
                  <a:lnTo>
                    <a:pt x="1067" y="626"/>
                  </a:lnTo>
                  <a:lnTo>
                    <a:pt x="1280" y="602"/>
                  </a:lnTo>
                  <a:lnTo>
                    <a:pt x="1294" y="612"/>
                  </a:lnTo>
                  <a:lnTo>
                    <a:pt x="1303" y="625"/>
                  </a:lnTo>
                  <a:lnTo>
                    <a:pt x="1307" y="642"/>
                  </a:lnTo>
                  <a:lnTo>
                    <a:pt x="1307" y="659"/>
                  </a:lnTo>
                  <a:lnTo>
                    <a:pt x="1304" y="677"/>
                  </a:lnTo>
                  <a:lnTo>
                    <a:pt x="1299" y="695"/>
                  </a:lnTo>
                  <a:lnTo>
                    <a:pt x="1291" y="711"/>
                  </a:lnTo>
                  <a:lnTo>
                    <a:pt x="1283" y="725"/>
                  </a:lnTo>
                  <a:lnTo>
                    <a:pt x="1179" y="711"/>
                  </a:lnTo>
                  <a:lnTo>
                    <a:pt x="1175" y="708"/>
                  </a:lnTo>
                  <a:lnTo>
                    <a:pt x="1143" y="708"/>
                  </a:lnTo>
                  <a:lnTo>
                    <a:pt x="1133" y="738"/>
                  </a:lnTo>
                  <a:lnTo>
                    <a:pt x="1121" y="763"/>
                  </a:lnTo>
                  <a:lnTo>
                    <a:pt x="1106" y="782"/>
                  </a:lnTo>
                  <a:lnTo>
                    <a:pt x="1088" y="797"/>
                  </a:lnTo>
                  <a:lnTo>
                    <a:pt x="1067" y="806"/>
                  </a:lnTo>
                  <a:lnTo>
                    <a:pt x="1043" y="808"/>
                  </a:lnTo>
                  <a:lnTo>
                    <a:pt x="1016" y="805"/>
                  </a:lnTo>
                  <a:lnTo>
                    <a:pt x="986" y="794"/>
                  </a:lnTo>
                  <a:lnTo>
                    <a:pt x="979" y="795"/>
                  </a:lnTo>
                  <a:lnTo>
                    <a:pt x="972" y="796"/>
                  </a:lnTo>
                  <a:lnTo>
                    <a:pt x="967" y="797"/>
                  </a:lnTo>
                  <a:lnTo>
                    <a:pt x="961" y="798"/>
                  </a:lnTo>
                  <a:lnTo>
                    <a:pt x="957" y="801"/>
                  </a:lnTo>
                  <a:lnTo>
                    <a:pt x="952" y="803"/>
                  </a:lnTo>
                  <a:lnTo>
                    <a:pt x="947" y="806"/>
                  </a:lnTo>
                  <a:lnTo>
                    <a:pt x="941" y="810"/>
                  </a:lnTo>
                  <a:lnTo>
                    <a:pt x="950" y="832"/>
                  </a:lnTo>
                  <a:lnTo>
                    <a:pt x="945" y="841"/>
                  </a:lnTo>
                  <a:lnTo>
                    <a:pt x="941" y="847"/>
                  </a:lnTo>
                  <a:lnTo>
                    <a:pt x="936" y="854"/>
                  </a:lnTo>
                  <a:lnTo>
                    <a:pt x="932" y="859"/>
                  </a:lnTo>
                  <a:lnTo>
                    <a:pt x="928" y="863"/>
                  </a:lnTo>
                  <a:lnTo>
                    <a:pt x="921" y="867"/>
                  </a:lnTo>
                  <a:lnTo>
                    <a:pt x="915" y="868"/>
                  </a:lnTo>
                  <a:lnTo>
                    <a:pt x="905" y="868"/>
                  </a:lnTo>
                  <a:lnTo>
                    <a:pt x="895" y="883"/>
                  </a:lnTo>
                  <a:lnTo>
                    <a:pt x="909" y="912"/>
                  </a:lnTo>
                  <a:lnTo>
                    <a:pt x="915" y="938"/>
                  </a:lnTo>
                  <a:lnTo>
                    <a:pt x="913" y="961"/>
                  </a:lnTo>
                  <a:lnTo>
                    <a:pt x="905" y="982"/>
                  </a:lnTo>
                  <a:lnTo>
                    <a:pt x="891" y="1004"/>
                  </a:lnTo>
                  <a:lnTo>
                    <a:pt x="874" y="1027"/>
                  </a:lnTo>
                  <a:lnTo>
                    <a:pt x="854" y="1050"/>
                  </a:lnTo>
                  <a:lnTo>
                    <a:pt x="833" y="1079"/>
                  </a:lnTo>
                  <a:lnTo>
                    <a:pt x="829" y="1079"/>
                  </a:lnTo>
                  <a:lnTo>
                    <a:pt x="818" y="1107"/>
                  </a:lnTo>
                  <a:lnTo>
                    <a:pt x="802" y="1134"/>
                  </a:lnTo>
                  <a:lnTo>
                    <a:pt x="783" y="1159"/>
                  </a:lnTo>
                  <a:lnTo>
                    <a:pt x="763" y="1183"/>
                  </a:lnTo>
                  <a:lnTo>
                    <a:pt x="743" y="1209"/>
                  </a:lnTo>
                  <a:lnTo>
                    <a:pt x="724" y="1236"/>
                  </a:lnTo>
                  <a:lnTo>
                    <a:pt x="710" y="1267"/>
                  </a:lnTo>
                  <a:lnTo>
                    <a:pt x="701" y="1299"/>
                  </a:lnTo>
                  <a:lnTo>
                    <a:pt x="697" y="1308"/>
                  </a:lnTo>
                  <a:lnTo>
                    <a:pt x="695" y="1313"/>
                  </a:lnTo>
                  <a:lnTo>
                    <a:pt x="691" y="1318"/>
                  </a:lnTo>
                  <a:lnTo>
                    <a:pt x="683" y="1319"/>
                  </a:lnTo>
                  <a:lnTo>
                    <a:pt x="677" y="1310"/>
                  </a:lnTo>
                  <a:lnTo>
                    <a:pt x="681" y="1287"/>
                  </a:lnTo>
                  <a:lnTo>
                    <a:pt x="684" y="1267"/>
                  </a:lnTo>
                  <a:lnTo>
                    <a:pt x="687" y="1248"/>
                  </a:lnTo>
                  <a:lnTo>
                    <a:pt x="688" y="1230"/>
                  </a:lnTo>
                  <a:lnTo>
                    <a:pt x="685" y="1213"/>
                  </a:lnTo>
                  <a:lnTo>
                    <a:pt x="682" y="1194"/>
                  </a:lnTo>
                  <a:lnTo>
                    <a:pt x="675" y="1175"/>
                  </a:lnTo>
                  <a:lnTo>
                    <a:pt x="664" y="1154"/>
                  </a:lnTo>
                  <a:lnTo>
                    <a:pt x="662" y="1069"/>
                  </a:lnTo>
                  <a:lnTo>
                    <a:pt x="667" y="1039"/>
                  </a:lnTo>
                  <a:lnTo>
                    <a:pt x="665" y="992"/>
                  </a:lnTo>
                  <a:lnTo>
                    <a:pt x="661" y="946"/>
                  </a:lnTo>
                  <a:lnTo>
                    <a:pt x="657" y="913"/>
                  </a:lnTo>
                  <a:lnTo>
                    <a:pt x="642" y="908"/>
                  </a:lnTo>
                  <a:lnTo>
                    <a:pt x="626" y="901"/>
                  </a:lnTo>
                  <a:lnTo>
                    <a:pt x="611" y="893"/>
                  </a:lnTo>
                  <a:lnTo>
                    <a:pt x="596" y="884"/>
                  </a:lnTo>
                  <a:lnTo>
                    <a:pt x="581" y="873"/>
                  </a:lnTo>
                  <a:lnTo>
                    <a:pt x="565" y="861"/>
                  </a:lnTo>
                  <a:lnTo>
                    <a:pt x="551" y="849"/>
                  </a:lnTo>
                  <a:lnTo>
                    <a:pt x="537" y="836"/>
                  </a:lnTo>
                  <a:lnTo>
                    <a:pt x="523" y="823"/>
                  </a:lnTo>
                  <a:lnTo>
                    <a:pt x="509" y="810"/>
                  </a:lnTo>
                  <a:lnTo>
                    <a:pt x="496" y="796"/>
                  </a:lnTo>
                  <a:lnTo>
                    <a:pt x="483" y="783"/>
                  </a:lnTo>
                  <a:lnTo>
                    <a:pt x="471" y="769"/>
                  </a:lnTo>
                  <a:lnTo>
                    <a:pt x="459" y="756"/>
                  </a:lnTo>
                  <a:lnTo>
                    <a:pt x="447" y="743"/>
                  </a:lnTo>
                  <a:lnTo>
                    <a:pt x="437" y="731"/>
                  </a:lnTo>
                  <a:lnTo>
                    <a:pt x="426" y="718"/>
                  </a:lnTo>
                  <a:lnTo>
                    <a:pt x="415" y="705"/>
                  </a:lnTo>
                  <a:lnTo>
                    <a:pt x="405" y="691"/>
                  </a:lnTo>
                  <a:lnTo>
                    <a:pt x="396" y="677"/>
                  </a:lnTo>
                  <a:lnTo>
                    <a:pt x="387" y="663"/>
                  </a:lnTo>
                  <a:lnTo>
                    <a:pt x="380" y="648"/>
                  </a:lnTo>
                  <a:lnTo>
                    <a:pt x="376" y="632"/>
                  </a:lnTo>
                  <a:lnTo>
                    <a:pt x="375" y="615"/>
                  </a:lnTo>
                  <a:lnTo>
                    <a:pt x="384" y="606"/>
                  </a:lnTo>
                  <a:lnTo>
                    <a:pt x="393" y="612"/>
                  </a:lnTo>
                  <a:lnTo>
                    <a:pt x="397" y="630"/>
                  </a:lnTo>
                  <a:lnTo>
                    <a:pt x="402" y="648"/>
                  </a:lnTo>
                  <a:lnTo>
                    <a:pt x="412" y="666"/>
                  </a:lnTo>
                  <a:lnTo>
                    <a:pt x="423" y="685"/>
                  </a:lnTo>
                  <a:lnTo>
                    <a:pt x="437" y="704"/>
                  </a:lnTo>
                  <a:lnTo>
                    <a:pt x="452" y="723"/>
                  </a:lnTo>
                  <a:lnTo>
                    <a:pt x="469" y="742"/>
                  </a:lnTo>
                  <a:lnTo>
                    <a:pt x="487" y="762"/>
                  </a:lnTo>
                  <a:lnTo>
                    <a:pt x="506" y="780"/>
                  </a:lnTo>
                  <a:lnTo>
                    <a:pt x="525" y="797"/>
                  </a:lnTo>
                  <a:lnTo>
                    <a:pt x="546" y="815"/>
                  </a:lnTo>
                  <a:lnTo>
                    <a:pt x="565" y="831"/>
                  </a:lnTo>
                  <a:lnTo>
                    <a:pt x="584" y="847"/>
                  </a:lnTo>
                  <a:lnTo>
                    <a:pt x="602" y="861"/>
                  </a:lnTo>
                  <a:lnTo>
                    <a:pt x="619" y="874"/>
                  </a:lnTo>
                  <a:lnTo>
                    <a:pt x="635" y="885"/>
                  </a:lnTo>
                  <a:lnTo>
                    <a:pt x="661" y="888"/>
                  </a:lnTo>
                  <a:lnTo>
                    <a:pt x="794" y="851"/>
                  </a:lnTo>
                  <a:lnTo>
                    <a:pt x="809" y="846"/>
                  </a:lnTo>
                  <a:lnTo>
                    <a:pt x="824" y="841"/>
                  </a:lnTo>
                  <a:lnTo>
                    <a:pt x="838" y="834"/>
                  </a:lnTo>
                  <a:lnTo>
                    <a:pt x="853" y="829"/>
                  </a:lnTo>
                  <a:lnTo>
                    <a:pt x="867" y="823"/>
                  </a:lnTo>
                  <a:lnTo>
                    <a:pt x="881" y="817"/>
                  </a:lnTo>
                  <a:lnTo>
                    <a:pt x="896" y="810"/>
                  </a:lnTo>
                  <a:lnTo>
                    <a:pt x="910" y="804"/>
                  </a:lnTo>
                  <a:lnTo>
                    <a:pt x="912" y="807"/>
                  </a:lnTo>
                  <a:lnTo>
                    <a:pt x="919" y="803"/>
                  </a:lnTo>
                  <a:lnTo>
                    <a:pt x="927" y="797"/>
                  </a:lnTo>
                  <a:lnTo>
                    <a:pt x="934" y="792"/>
                  </a:lnTo>
                  <a:lnTo>
                    <a:pt x="942" y="785"/>
                  </a:lnTo>
                  <a:lnTo>
                    <a:pt x="948" y="781"/>
                  </a:lnTo>
                  <a:lnTo>
                    <a:pt x="956" y="777"/>
                  </a:lnTo>
                  <a:lnTo>
                    <a:pt x="963" y="774"/>
                  </a:lnTo>
                  <a:lnTo>
                    <a:pt x="971" y="771"/>
                  </a:lnTo>
                  <a:lnTo>
                    <a:pt x="983" y="774"/>
                  </a:lnTo>
                  <a:lnTo>
                    <a:pt x="994" y="776"/>
                  </a:lnTo>
                  <a:lnTo>
                    <a:pt x="1006" y="780"/>
                  </a:lnTo>
                  <a:lnTo>
                    <a:pt x="1016" y="783"/>
                  </a:lnTo>
                  <a:lnTo>
                    <a:pt x="1028" y="787"/>
                  </a:lnTo>
                  <a:lnTo>
                    <a:pt x="1039" y="789"/>
                  </a:lnTo>
                  <a:lnTo>
                    <a:pt x="1051" y="789"/>
                  </a:lnTo>
                  <a:lnTo>
                    <a:pt x="1062" y="788"/>
                  </a:lnTo>
                  <a:lnTo>
                    <a:pt x="1076" y="777"/>
                  </a:lnTo>
                  <a:lnTo>
                    <a:pt x="1087" y="768"/>
                  </a:lnTo>
                  <a:lnTo>
                    <a:pt x="1094" y="761"/>
                  </a:lnTo>
                  <a:lnTo>
                    <a:pt x="1101" y="753"/>
                  </a:lnTo>
                  <a:lnTo>
                    <a:pt x="1105" y="744"/>
                  </a:lnTo>
                  <a:lnTo>
                    <a:pt x="1109" y="733"/>
                  </a:lnTo>
                  <a:lnTo>
                    <a:pt x="1114" y="721"/>
                  </a:lnTo>
                  <a:lnTo>
                    <a:pt x="1119" y="704"/>
                  </a:lnTo>
                  <a:lnTo>
                    <a:pt x="1104" y="700"/>
                  </a:lnTo>
                  <a:lnTo>
                    <a:pt x="1089" y="699"/>
                  </a:lnTo>
                  <a:lnTo>
                    <a:pt x="1074" y="698"/>
                  </a:lnTo>
                  <a:lnTo>
                    <a:pt x="1060" y="697"/>
                  </a:lnTo>
                  <a:lnTo>
                    <a:pt x="1046" y="695"/>
                  </a:lnTo>
                  <a:lnTo>
                    <a:pt x="1032" y="690"/>
                  </a:lnTo>
                  <a:lnTo>
                    <a:pt x="1019" y="680"/>
                  </a:lnTo>
                  <a:lnTo>
                    <a:pt x="1007" y="666"/>
                  </a:lnTo>
                  <a:lnTo>
                    <a:pt x="1006" y="661"/>
                  </a:lnTo>
                  <a:lnTo>
                    <a:pt x="1007" y="655"/>
                  </a:lnTo>
                  <a:lnTo>
                    <a:pt x="1010" y="649"/>
                  </a:lnTo>
                  <a:lnTo>
                    <a:pt x="1015" y="644"/>
                  </a:lnTo>
                  <a:lnTo>
                    <a:pt x="1021" y="639"/>
                  </a:lnTo>
                  <a:lnTo>
                    <a:pt x="1027" y="635"/>
                  </a:lnTo>
                  <a:lnTo>
                    <a:pt x="1033" y="632"/>
                  </a:lnTo>
                  <a:lnTo>
                    <a:pt x="1038" y="631"/>
                  </a:lnTo>
                  <a:lnTo>
                    <a:pt x="1025" y="626"/>
                  </a:lnTo>
                  <a:lnTo>
                    <a:pt x="1014" y="624"/>
                  </a:lnTo>
                  <a:lnTo>
                    <a:pt x="1003" y="626"/>
                  </a:lnTo>
                  <a:lnTo>
                    <a:pt x="995" y="631"/>
                  </a:lnTo>
                  <a:lnTo>
                    <a:pt x="986" y="637"/>
                  </a:lnTo>
                  <a:lnTo>
                    <a:pt x="976" y="645"/>
                  </a:lnTo>
                  <a:lnTo>
                    <a:pt x="968" y="653"/>
                  </a:lnTo>
                  <a:lnTo>
                    <a:pt x="957" y="662"/>
                  </a:lnTo>
                  <a:lnTo>
                    <a:pt x="957" y="675"/>
                  </a:lnTo>
                  <a:lnTo>
                    <a:pt x="954" y="683"/>
                  </a:lnTo>
                  <a:lnTo>
                    <a:pt x="947" y="687"/>
                  </a:lnTo>
                  <a:lnTo>
                    <a:pt x="935" y="687"/>
                  </a:lnTo>
                  <a:lnTo>
                    <a:pt x="923" y="689"/>
                  </a:lnTo>
                  <a:lnTo>
                    <a:pt x="912" y="690"/>
                  </a:lnTo>
                  <a:lnTo>
                    <a:pt x="899" y="691"/>
                  </a:lnTo>
                  <a:lnTo>
                    <a:pt x="886" y="692"/>
                  </a:lnTo>
                  <a:lnTo>
                    <a:pt x="871" y="693"/>
                  </a:lnTo>
                  <a:lnTo>
                    <a:pt x="859" y="695"/>
                  </a:lnTo>
                  <a:lnTo>
                    <a:pt x="844" y="696"/>
                  </a:lnTo>
                  <a:lnTo>
                    <a:pt x="830" y="697"/>
                  </a:lnTo>
                  <a:lnTo>
                    <a:pt x="817" y="698"/>
                  </a:lnTo>
                  <a:lnTo>
                    <a:pt x="803" y="700"/>
                  </a:lnTo>
                  <a:lnTo>
                    <a:pt x="790" y="702"/>
                  </a:lnTo>
                  <a:lnTo>
                    <a:pt x="777" y="704"/>
                  </a:lnTo>
                  <a:lnTo>
                    <a:pt x="765" y="708"/>
                  </a:lnTo>
                  <a:lnTo>
                    <a:pt x="754" y="711"/>
                  </a:lnTo>
                  <a:lnTo>
                    <a:pt x="743" y="715"/>
                  </a:lnTo>
                  <a:lnTo>
                    <a:pt x="732" y="721"/>
                  </a:lnTo>
                  <a:lnTo>
                    <a:pt x="687" y="759"/>
                  </a:lnTo>
                  <a:lnTo>
                    <a:pt x="667" y="756"/>
                  </a:lnTo>
                  <a:lnTo>
                    <a:pt x="669" y="746"/>
                  </a:lnTo>
                  <a:lnTo>
                    <a:pt x="674" y="739"/>
                  </a:lnTo>
                  <a:lnTo>
                    <a:pt x="678" y="731"/>
                  </a:lnTo>
                  <a:lnTo>
                    <a:pt x="680" y="724"/>
                  </a:lnTo>
                  <a:lnTo>
                    <a:pt x="634" y="718"/>
                  </a:lnTo>
                  <a:lnTo>
                    <a:pt x="635" y="702"/>
                  </a:lnTo>
                  <a:lnTo>
                    <a:pt x="661" y="695"/>
                  </a:lnTo>
                  <a:lnTo>
                    <a:pt x="658" y="689"/>
                  </a:lnTo>
                  <a:lnTo>
                    <a:pt x="655" y="685"/>
                  </a:lnTo>
                  <a:lnTo>
                    <a:pt x="652" y="680"/>
                  </a:lnTo>
                  <a:lnTo>
                    <a:pt x="649" y="675"/>
                  </a:lnTo>
                  <a:lnTo>
                    <a:pt x="640" y="659"/>
                  </a:lnTo>
                  <a:lnTo>
                    <a:pt x="635" y="642"/>
                  </a:lnTo>
                  <a:lnTo>
                    <a:pt x="631" y="622"/>
                  </a:lnTo>
                  <a:lnTo>
                    <a:pt x="628" y="604"/>
                  </a:lnTo>
                  <a:lnTo>
                    <a:pt x="625" y="584"/>
                  </a:lnTo>
                  <a:lnTo>
                    <a:pt x="621" y="566"/>
                  </a:lnTo>
                  <a:lnTo>
                    <a:pt x="614" y="547"/>
                  </a:lnTo>
                  <a:lnTo>
                    <a:pt x="605" y="532"/>
                  </a:lnTo>
                  <a:lnTo>
                    <a:pt x="595" y="517"/>
                  </a:lnTo>
                  <a:lnTo>
                    <a:pt x="579" y="504"/>
                  </a:lnTo>
                  <a:lnTo>
                    <a:pt x="562" y="492"/>
                  </a:lnTo>
                  <a:lnTo>
                    <a:pt x="543" y="483"/>
                  </a:lnTo>
                  <a:lnTo>
                    <a:pt x="522" y="475"/>
                  </a:lnTo>
                  <a:lnTo>
                    <a:pt x="502" y="472"/>
                  </a:lnTo>
                  <a:lnTo>
                    <a:pt x="482" y="471"/>
                  </a:lnTo>
                  <a:lnTo>
                    <a:pt x="465" y="475"/>
                  </a:lnTo>
                  <a:lnTo>
                    <a:pt x="447" y="476"/>
                  </a:lnTo>
                  <a:lnTo>
                    <a:pt x="434" y="480"/>
                  </a:lnTo>
                  <a:lnTo>
                    <a:pt x="425" y="486"/>
                  </a:lnTo>
                  <a:lnTo>
                    <a:pt x="417" y="492"/>
                  </a:lnTo>
                  <a:lnTo>
                    <a:pt x="410" y="500"/>
                  </a:lnTo>
                  <a:lnTo>
                    <a:pt x="402" y="507"/>
                  </a:lnTo>
                  <a:lnTo>
                    <a:pt x="392" y="516"/>
                  </a:lnTo>
                  <a:lnTo>
                    <a:pt x="380" y="523"/>
                  </a:lnTo>
                  <a:lnTo>
                    <a:pt x="384" y="505"/>
                  </a:lnTo>
                  <a:lnTo>
                    <a:pt x="388" y="491"/>
                  </a:lnTo>
                  <a:lnTo>
                    <a:pt x="394" y="480"/>
                  </a:lnTo>
                  <a:lnTo>
                    <a:pt x="403" y="472"/>
                  </a:lnTo>
                  <a:lnTo>
                    <a:pt x="413" y="465"/>
                  </a:lnTo>
                  <a:lnTo>
                    <a:pt x="426" y="460"/>
                  </a:lnTo>
                  <a:lnTo>
                    <a:pt x="441" y="457"/>
                  </a:lnTo>
                  <a:lnTo>
                    <a:pt x="459" y="454"/>
                  </a:lnTo>
                  <a:lnTo>
                    <a:pt x="474" y="447"/>
                  </a:lnTo>
                  <a:lnTo>
                    <a:pt x="497" y="450"/>
                  </a:lnTo>
                  <a:lnTo>
                    <a:pt x="518" y="454"/>
                  </a:lnTo>
                  <a:lnTo>
                    <a:pt x="537" y="461"/>
                  </a:lnTo>
                  <a:lnTo>
                    <a:pt x="556" y="467"/>
                  </a:lnTo>
                  <a:lnTo>
                    <a:pt x="572" y="475"/>
                  </a:lnTo>
                  <a:lnTo>
                    <a:pt x="587" y="484"/>
                  </a:lnTo>
                  <a:lnTo>
                    <a:pt x="600" y="494"/>
                  </a:lnTo>
                  <a:lnTo>
                    <a:pt x="613" y="505"/>
                  </a:lnTo>
                  <a:lnTo>
                    <a:pt x="623" y="518"/>
                  </a:lnTo>
                  <a:lnTo>
                    <a:pt x="632" y="532"/>
                  </a:lnTo>
                  <a:lnTo>
                    <a:pt x="640" y="547"/>
                  </a:lnTo>
                  <a:lnTo>
                    <a:pt x="646" y="564"/>
                  </a:lnTo>
                  <a:lnTo>
                    <a:pt x="651" y="582"/>
                  </a:lnTo>
                  <a:lnTo>
                    <a:pt x="654" y="602"/>
                  </a:lnTo>
                  <a:lnTo>
                    <a:pt x="656" y="623"/>
                  </a:lnTo>
                  <a:lnTo>
                    <a:pt x="657" y="646"/>
                  </a:lnTo>
                  <a:lnTo>
                    <a:pt x="667" y="663"/>
                  </a:lnTo>
                  <a:lnTo>
                    <a:pt x="671" y="621"/>
                  </a:lnTo>
                  <a:lnTo>
                    <a:pt x="678" y="580"/>
                  </a:lnTo>
                  <a:lnTo>
                    <a:pt x="685" y="539"/>
                  </a:lnTo>
                  <a:lnTo>
                    <a:pt x="694" y="497"/>
                  </a:lnTo>
                  <a:lnTo>
                    <a:pt x="708" y="451"/>
                  </a:lnTo>
                  <a:lnTo>
                    <a:pt x="712" y="406"/>
                  </a:lnTo>
                  <a:lnTo>
                    <a:pt x="715" y="361"/>
                  </a:lnTo>
                  <a:lnTo>
                    <a:pt x="717" y="317"/>
                  </a:lnTo>
                  <a:lnTo>
                    <a:pt x="730" y="183"/>
                  </a:lnTo>
                  <a:lnTo>
                    <a:pt x="721" y="221"/>
                  </a:lnTo>
                  <a:lnTo>
                    <a:pt x="714" y="258"/>
                  </a:lnTo>
                  <a:lnTo>
                    <a:pt x="707" y="295"/>
                  </a:lnTo>
                  <a:lnTo>
                    <a:pt x="704" y="332"/>
                  </a:lnTo>
                  <a:lnTo>
                    <a:pt x="704" y="356"/>
                  </a:lnTo>
                  <a:lnTo>
                    <a:pt x="702" y="382"/>
                  </a:lnTo>
                  <a:lnTo>
                    <a:pt x="699" y="409"/>
                  </a:lnTo>
                  <a:lnTo>
                    <a:pt x="694" y="436"/>
                  </a:lnTo>
                  <a:lnTo>
                    <a:pt x="688" y="462"/>
                  </a:lnTo>
                  <a:lnTo>
                    <a:pt x="678" y="486"/>
                  </a:lnTo>
                  <a:lnTo>
                    <a:pt x="664" y="505"/>
                  </a:lnTo>
                  <a:lnTo>
                    <a:pt x="648" y="519"/>
                  </a:lnTo>
                  <a:lnTo>
                    <a:pt x="637" y="515"/>
                  </a:lnTo>
                  <a:lnTo>
                    <a:pt x="634" y="507"/>
                  </a:lnTo>
                  <a:lnTo>
                    <a:pt x="628" y="502"/>
                  </a:lnTo>
                  <a:lnTo>
                    <a:pt x="622" y="497"/>
                  </a:lnTo>
                  <a:lnTo>
                    <a:pt x="613" y="492"/>
                  </a:lnTo>
                  <a:lnTo>
                    <a:pt x="605" y="487"/>
                  </a:lnTo>
                  <a:lnTo>
                    <a:pt x="598" y="480"/>
                  </a:lnTo>
                  <a:lnTo>
                    <a:pt x="591" y="472"/>
                  </a:lnTo>
                  <a:lnTo>
                    <a:pt x="588" y="460"/>
                  </a:lnTo>
                  <a:lnTo>
                    <a:pt x="572" y="420"/>
                  </a:lnTo>
                  <a:lnTo>
                    <a:pt x="561" y="375"/>
                  </a:lnTo>
                  <a:lnTo>
                    <a:pt x="555" y="330"/>
                  </a:lnTo>
                  <a:lnTo>
                    <a:pt x="555" y="284"/>
                  </a:lnTo>
                  <a:lnTo>
                    <a:pt x="561" y="238"/>
                  </a:lnTo>
                  <a:lnTo>
                    <a:pt x="573" y="195"/>
                  </a:lnTo>
                  <a:lnTo>
                    <a:pt x="592" y="155"/>
                  </a:lnTo>
                  <a:lnTo>
                    <a:pt x="619" y="121"/>
                  </a:lnTo>
                  <a:lnTo>
                    <a:pt x="630" y="117"/>
                  </a:lnTo>
                  <a:lnTo>
                    <a:pt x="643" y="114"/>
                  </a:lnTo>
                  <a:lnTo>
                    <a:pt x="661" y="112"/>
                  </a:lnTo>
                  <a:lnTo>
                    <a:pt x="678" y="112"/>
                  </a:lnTo>
                  <a:lnTo>
                    <a:pt x="696" y="112"/>
                  </a:lnTo>
                  <a:lnTo>
                    <a:pt x="714" y="113"/>
                  </a:lnTo>
                  <a:lnTo>
                    <a:pt x="730" y="114"/>
                  </a:lnTo>
                  <a:lnTo>
                    <a:pt x="742" y="116"/>
                  </a:lnTo>
                  <a:lnTo>
                    <a:pt x="738" y="94"/>
                  </a:lnTo>
                  <a:lnTo>
                    <a:pt x="728" y="76"/>
                  </a:lnTo>
                  <a:lnTo>
                    <a:pt x="709" y="60"/>
                  </a:lnTo>
                  <a:lnTo>
                    <a:pt x="688" y="47"/>
                  </a:lnTo>
                  <a:lnTo>
                    <a:pt x="663" y="36"/>
                  </a:lnTo>
                  <a:lnTo>
                    <a:pt x="637" y="29"/>
                  </a:lnTo>
                  <a:lnTo>
                    <a:pt x="613" y="25"/>
                  </a:lnTo>
                  <a:lnTo>
                    <a:pt x="593" y="25"/>
                  </a:lnTo>
                  <a:lnTo>
                    <a:pt x="586" y="29"/>
                  </a:lnTo>
                  <a:lnTo>
                    <a:pt x="578" y="33"/>
                  </a:lnTo>
                  <a:lnTo>
                    <a:pt x="573" y="35"/>
                  </a:lnTo>
                  <a:lnTo>
                    <a:pt x="568" y="36"/>
                  </a:lnTo>
                  <a:lnTo>
                    <a:pt x="561" y="36"/>
                  </a:lnTo>
                  <a:lnTo>
                    <a:pt x="555" y="35"/>
                  </a:lnTo>
                  <a:lnTo>
                    <a:pt x="547" y="34"/>
                  </a:lnTo>
                  <a:lnTo>
                    <a:pt x="538" y="31"/>
                  </a:lnTo>
                  <a:lnTo>
                    <a:pt x="540" y="25"/>
                  </a:lnTo>
                  <a:lnTo>
                    <a:pt x="536" y="29"/>
                  </a:lnTo>
                  <a:lnTo>
                    <a:pt x="516" y="29"/>
                  </a:lnTo>
                  <a:lnTo>
                    <a:pt x="498" y="29"/>
                  </a:lnTo>
                  <a:lnTo>
                    <a:pt x="484" y="31"/>
                  </a:lnTo>
                  <a:lnTo>
                    <a:pt x="472" y="35"/>
                  </a:lnTo>
                  <a:lnTo>
                    <a:pt x="460" y="39"/>
                  </a:lnTo>
                  <a:lnTo>
                    <a:pt x="449" y="46"/>
                  </a:lnTo>
                  <a:lnTo>
                    <a:pt x="436" y="54"/>
                  </a:lnTo>
                  <a:lnTo>
                    <a:pt x="419" y="65"/>
                  </a:lnTo>
                  <a:lnTo>
                    <a:pt x="407" y="72"/>
                  </a:lnTo>
                  <a:lnTo>
                    <a:pt x="398" y="80"/>
                  </a:lnTo>
                  <a:lnTo>
                    <a:pt x="391" y="90"/>
                  </a:lnTo>
                  <a:lnTo>
                    <a:pt x="387" y="101"/>
                  </a:lnTo>
                  <a:lnTo>
                    <a:pt x="383" y="112"/>
                  </a:lnTo>
                  <a:lnTo>
                    <a:pt x="378" y="123"/>
                  </a:lnTo>
                  <a:lnTo>
                    <a:pt x="375" y="135"/>
                  </a:lnTo>
                  <a:lnTo>
                    <a:pt x="370" y="146"/>
                  </a:lnTo>
                  <a:lnTo>
                    <a:pt x="359" y="171"/>
                  </a:lnTo>
                  <a:lnTo>
                    <a:pt x="349" y="197"/>
                  </a:lnTo>
                  <a:lnTo>
                    <a:pt x="341" y="223"/>
                  </a:lnTo>
                  <a:lnTo>
                    <a:pt x="337" y="250"/>
                  </a:lnTo>
                  <a:lnTo>
                    <a:pt x="335" y="276"/>
                  </a:lnTo>
                  <a:lnTo>
                    <a:pt x="337" y="303"/>
                  </a:lnTo>
                  <a:lnTo>
                    <a:pt x="344" y="329"/>
                  </a:lnTo>
                  <a:lnTo>
                    <a:pt x="356" y="355"/>
                  </a:lnTo>
                  <a:lnTo>
                    <a:pt x="368" y="377"/>
                  </a:lnTo>
                  <a:lnTo>
                    <a:pt x="376" y="398"/>
                  </a:lnTo>
                  <a:lnTo>
                    <a:pt x="381" y="422"/>
                  </a:lnTo>
                  <a:lnTo>
                    <a:pt x="387" y="447"/>
                  </a:lnTo>
                  <a:lnTo>
                    <a:pt x="377" y="461"/>
                  </a:lnTo>
                  <a:lnTo>
                    <a:pt x="361" y="472"/>
                  </a:lnTo>
                  <a:lnTo>
                    <a:pt x="348" y="485"/>
                  </a:lnTo>
                  <a:lnTo>
                    <a:pt x="338" y="499"/>
                  </a:lnTo>
                  <a:lnTo>
                    <a:pt x="328" y="513"/>
                  </a:lnTo>
                  <a:lnTo>
                    <a:pt x="320" y="527"/>
                  </a:lnTo>
                  <a:lnTo>
                    <a:pt x="310" y="540"/>
                  </a:lnTo>
                  <a:lnTo>
                    <a:pt x="298" y="550"/>
                  </a:lnTo>
                  <a:lnTo>
                    <a:pt x="284" y="556"/>
                  </a:lnTo>
                  <a:lnTo>
                    <a:pt x="271" y="558"/>
                  </a:lnTo>
                  <a:lnTo>
                    <a:pt x="258" y="560"/>
                  </a:lnTo>
                  <a:lnTo>
                    <a:pt x="244" y="562"/>
                  </a:lnTo>
                  <a:lnTo>
                    <a:pt x="231" y="563"/>
                  </a:lnTo>
                  <a:lnTo>
                    <a:pt x="217" y="564"/>
                  </a:lnTo>
                  <a:lnTo>
                    <a:pt x="203" y="564"/>
                  </a:lnTo>
                  <a:lnTo>
                    <a:pt x="189" y="564"/>
                  </a:lnTo>
                  <a:lnTo>
                    <a:pt x="175" y="564"/>
                  </a:lnTo>
                  <a:lnTo>
                    <a:pt x="161" y="564"/>
                  </a:lnTo>
                  <a:lnTo>
                    <a:pt x="147" y="564"/>
                  </a:lnTo>
                  <a:lnTo>
                    <a:pt x="134" y="564"/>
                  </a:lnTo>
                  <a:lnTo>
                    <a:pt x="120" y="563"/>
                  </a:lnTo>
                  <a:lnTo>
                    <a:pt x="106" y="563"/>
                  </a:lnTo>
                  <a:lnTo>
                    <a:pt x="92" y="563"/>
                  </a:lnTo>
                  <a:lnTo>
                    <a:pt x="79" y="562"/>
                  </a:lnTo>
                  <a:lnTo>
                    <a:pt x="66" y="562"/>
                  </a:lnTo>
                  <a:lnTo>
                    <a:pt x="40" y="583"/>
                  </a:lnTo>
                  <a:lnTo>
                    <a:pt x="28" y="622"/>
                  </a:lnTo>
                  <a:lnTo>
                    <a:pt x="25" y="673"/>
                  </a:lnTo>
                  <a:lnTo>
                    <a:pt x="29" y="729"/>
                  </a:lnTo>
                  <a:lnTo>
                    <a:pt x="39" y="787"/>
                  </a:lnTo>
                  <a:lnTo>
                    <a:pt x="49" y="838"/>
                  </a:lnTo>
                  <a:lnTo>
                    <a:pt x="60" y="881"/>
                  </a:lnTo>
                  <a:lnTo>
                    <a:pt x="67" y="908"/>
                  </a:lnTo>
                  <a:lnTo>
                    <a:pt x="73" y="936"/>
                  </a:lnTo>
                  <a:lnTo>
                    <a:pt x="78" y="962"/>
                  </a:lnTo>
                  <a:lnTo>
                    <a:pt x="79" y="989"/>
                  </a:lnTo>
                  <a:lnTo>
                    <a:pt x="75" y="1016"/>
                  </a:lnTo>
                  <a:lnTo>
                    <a:pt x="86" y="1041"/>
                  </a:lnTo>
                  <a:lnTo>
                    <a:pt x="107" y="1049"/>
                  </a:lnTo>
                  <a:lnTo>
                    <a:pt x="131" y="1053"/>
                  </a:lnTo>
                  <a:lnTo>
                    <a:pt x="155" y="1055"/>
                  </a:lnTo>
                  <a:lnTo>
                    <a:pt x="180" y="1056"/>
                  </a:lnTo>
                  <a:lnTo>
                    <a:pt x="203" y="1059"/>
                  </a:lnTo>
                  <a:lnTo>
                    <a:pt x="225" y="1067"/>
                  </a:lnTo>
                  <a:lnTo>
                    <a:pt x="242" y="1080"/>
                  </a:lnTo>
                  <a:lnTo>
                    <a:pt x="255" y="1100"/>
                  </a:lnTo>
                  <a:lnTo>
                    <a:pt x="257" y="1120"/>
                  </a:lnTo>
                  <a:lnTo>
                    <a:pt x="253" y="1143"/>
                  </a:lnTo>
                  <a:lnTo>
                    <a:pt x="247" y="1168"/>
                  </a:lnTo>
                  <a:lnTo>
                    <a:pt x="251" y="1195"/>
                  </a:lnTo>
                  <a:lnTo>
                    <a:pt x="244" y="1203"/>
                  </a:lnTo>
                  <a:lnTo>
                    <a:pt x="231" y="1198"/>
                  </a:lnTo>
                  <a:lnTo>
                    <a:pt x="225" y="1183"/>
                  </a:lnTo>
                  <a:lnTo>
                    <a:pt x="222" y="1167"/>
                  </a:lnTo>
                  <a:lnTo>
                    <a:pt x="222" y="1153"/>
                  </a:lnTo>
                  <a:lnTo>
                    <a:pt x="234" y="1130"/>
                  </a:lnTo>
                  <a:lnTo>
                    <a:pt x="237" y="1113"/>
                  </a:lnTo>
                  <a:lnTo>
                    <a:pt x="231" y="1098"/>
                  </a:lnTo>
                  <a:lnTo>
                    <a:pt x="218" y="1082"/>
                  </a:lnTo>
                  <a:lnTo>
                    <a:pt x="198" y="1080"/>
                  </a:lnTo>
                  <a:lnTo>
                    <a:pt x="179" y="1077"/>
                  </a:lnTo>
                  <a:lnTo>
                    <a:pt x="160" y="1075"/>
                  </a:lnTo>
                  <a:lnTo>
                    <a:pt x="141" y="1073"/>
                  </a:lnTo>
                  <a:lnTo>
                    <a:pt x="123" y="1070"/>
                  </a:lnTo>
                  <a:lnTo>
                    <a:pt x="105" y="1066"/>
                  </a:lnTo>
                  <a:lnTo>
                    <a:pt x="86" y="1061"/>
                  </a:lnTo>
                  <a:lnTo>
                    <a:pt x="67" y="1056"/>
                  </a:lnTo>
                  <a:lnTo>
                    <a:pt x="61" y="1045"/>
                  </a:lnTo>
                  <a:lnTo>
                    <a:pt x="57" y="1035"/>
                  </a:lnTo>
                  <a:lnTo>
                    <a:pt x="55" y="1024"/>
                  </a:lnTo>
                  <a:lnTo>
                    <a:pt x="54" y="1015"/>
                  </a:lnTo>
                  <a:lnTo>
                    <a:pt x="57" y="991"/>
                  </a:lnTo>
                  <a:lnTo>
                    <a:pt x="57" y="965"/>
                  </a:lnTo>
                  <a:lnTo>
                    <a:pt x="53" y="938"/>
                  </a:lnTo>
                  <a:lnTo>
                    <a:pt x="47" y="910"/>
                  </a:lnTo>
                  <a:lnTo>
                    <a:pt x="40" y="881"/>
                  </a:lnTo>
                  <a:lnTo>
                    <a:pt x="32" y="854"/>
                  </a:lnTo>
                  <a:lnTo>
                    <a:pt x="25" y="827"/>
                  </a:lnTo>
                  <a:lnTo>
                    <a:pt x="18" y="802"/>
                  </a:lnTo>
                  <a:lnTo>
                    <a:pt x="19" y="785"/>
                  </a:lnTo>
                  <a:lnTo>
                    <a:pt x="18" y="766"/>
                  </a:lnTo>
                  <a:lnTo>
                    <a:pt x="14" y="744"/>
                  </a:lnTo>
                  <a:lnTo>
                    <a:pt x="8" y="722"/>
                  </a:lnTo>
                  <a:lnTo>
                    <a:pt x="3" y="699"/>
                  </a:lnTo>
                  <a:lnTo>
                    <a:pt x="1" y="677"/>
                  </a:lnTo>
                  <a:lnTo>
                    <a:pt x="0" y="659"/>
                  </a:lnTo>
                  <a:lnTo>
                    <a:pt x="4" y="6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sp>
          <p:nvSpPr>
            <p:cNvPr id="159" name="Freeform 31">
              <a:extLst>
                <a:ext uri="{FF2B5EF4-FFF2-40B4-BE49-F238E27FC236}">
                  <a16:creationId xmlns:a16="http://schemas.microsoft.com/office/drawing/2014/main" id="{9F55BCF5-0BC4-06D2-0508-3A843B079C54}"/>
                </a:ext>
              </a:extLst>
            </p:cNvPr>
            <p:cNvSpPr>
              <a:spLocks/>
            </p:cNvSpPr>
            <p:nvPr/>
          </p:nvSpPr>
          <p:spPr bwMode="auto">
            <a:xfrm>
              <a:off x="8024813" y="6543675"/>
              <a:ext cx="41275" cy="36513"/>
            </a:xfrm>
            <a:custGeom>
              <a:avLst/>
              <a:gdLst>
                <a:gd name="T0" fmla="*/ 0 w 78"/>
                <a:gd name="T1" fmla="*/ 3 h 67"/>
                <a:gd name="T2" fmla="*/ 0 w 78"/>
                <a:gd name="T3" fmla="*/ 0 h 67"/>
                <a:gd name="T4" fmla="*/ 13 w 78"/>
                <a:gd name="T5" fmla="*/ 3 h 67"/>
                <a:gd name="T6" fmla="*/ 27 w 78"/>
                <a:gd name="T7" fmla="*/ 8 h 67"/>
                <a:gd name="T8" fmla="*/ 39 w 78"/>
                <a:gd name="T9" fmla="*/ 13 h 67"/>
                <a:gd name="T10" fmla="*/ 51 w 78"/>
                <a:gd name="T11" fmla="*/ 20 h 67"/>
                <a:gd name="T12" fmla="*/ 62 w 78"/>
                <a:gd name="T13" fmla="*/ 28 h 67"/>
                <a:gd name="T14" fmla="*/ 70 w 78"/>
                <a:gd name="T15" fmla="*/ 39 h 67"/>
                <a:gd name="T16" fmla="*/ 75 w 78"/>
                <a:gd name="T17" fmla="*/ 52 h 67"/>
                <a:gd name="T18" fmla="*/ 78 w 78"/>
                <a:gd name="T19" fmla="*/ 67 h 67"/>
                <a:gd name="T20" fmla="*/ 71 w 78"/>
                <a:gd name="T21" fmla="*/ 67 h 67"/>
                <a:gd name="T22" fmla="*/ 65 w 78"/>
                <a:gd name="T23" fmla="*/ 56 h 67"/>
                <a:gd name="T24" fmla="*/ 60 w 78"/>
                <a:gd name="T25" fmla="*/ 47 h 67"/>
                <a:gd name="T26" fmla="*/ 53 w 78"/>
                <a:gd name="T27" fmla="*/ 38 h 67"/>
                <a:gd name="T28" fmla="*/ 46 w 78"/>
                <a:gd name="T29" fmla="*/ 31 h 67"/>
                <a:gd name="T30" fmla="*/ 37 w 78"/>
                <a:gd name="T31" fmla="*/ 25 h 67"/>
                <a:gd name="T32" fmla="*/ 28 w 78"/>
                <a:gd name="T33" fmla="*/ 20 h 67"/>
                <a:gd name="T34" fmla="*/ 18 w 78"/>
                <a:gd name="T35" fmla="*/ 15 h 67"/>
                <a:gd name="T36" fmla="*/ 7 w 78"/>
                <a:gd name="T37" fmla="*/ 12 h 67"/>
                <a:gd name="T38" fmla="*/ 0 w 78"/>
                <a:gd name="T39" fmla="*/ 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67">
                  <a:moveTo>
                    <a:pt x="0" y="3"/>
                  </a:moveTo>
                  <a:lnTo>
                    <a:pt x="0" y="0"/>
                  </a:lnTo>
                  <a:lnTo>
                    <a:pt x="13" y="3"/>
                  </a:lnTo>
                  <a:lnTo>
                    <a:pt x="27" y="8"/>
                  </a:lnTo>
                  <a:lnTo>
                    <a:pt x="39" y="13"/>
                  </a:lnTo>
                  <a:lnTo>
                    <a:pt x="51" y="20"/>
                  </a:lnTo>
                  <a:lnTo>
                    <a:pt x="62" y="28"/>
                  </a:lnTo>
                  <a:lnTo>
                    <a:pt x="70" y="39"/>
                  </a:lnTo>
                  <a:lnTo>
                    <a:pt x="75" y="52"/>
                  </a:lnTo>
                  <a:lnTo>
                    <a:pt x="78" y="67"/>
                  </a:lnTo>
                  <a:lnTo>
                    <a:pt x="71" y="67"/>
                  </a:lnTo>
                  <a:lnTo>
                    <a:pt x="65" y="56"/>
                  </a:lnTo>
                  <a:lnTo>
                    <a:pt x="60" y="47"/>
                  </a:lnTo>
                  <a:lnTo>
                    <a:pt x="53" y="38"/>
                  </a:lnTo>
                  <a:lnTo>
                    <a:pt x="46" y="31"/>
                  </a:lnTo>
                  <a:lnTo>
                    <a:pt x="37" y="25"/>
                  </a:lnTo>
                  <a:lnTo>
                    <a:pt x="28" y="20"/>
                  </a:lnTo>
                  <a:lnTo>
                    <a:pt x="18" y="15"/>
                  </a:lnTo>
                  <a:lnTo>
                    <a:pt x="7" y="1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0" name="Freeform 32">
              <a:extLst>
                <a:ext uri="{FF2B5EF4-FFF2-40B4-BE49-F238E27FC236}">
                  <a16:creationId xmlns:a16="http://schemas.microsoft.com/office/drawing/2014/main" id="{59D1B414-FFA8-A468-9E5A-F39948C24445}"/>
                </a:ext>
              </a:extLst>
            </p:cNvPr>
            <p:cNvSpPr>
              <a:spLocks/>
            </p:cNvSpPr>
            <p:nvPr/>
          </p:nvSpPr>
          <p:spPr bwMode="auto">
            <a:xfrm>
              <a:off x="8026400" y="6488113"/>
              <a:ext cx="52388" cy="22225"/>
            </a:xfrm>
            <a:custGeom>
              <a:avLst/>
              <a:gdLst>
                <a:gd name="T0" fmla="*/ 0 w 100"/>
                <a:gd name="T1" fmla="*/ 2 h 42"/>
                <a:gd name="T2" fmla="*/ 12 w 100"/>
                <a:gd name="T3" fmla="*/ 0 h 42"/>
                <a:gd name="T4" fmla="*/ 26 w 100"/>
                <a:gd name="T5" fmla="*/ 0 h 42"/>
                <a:gd name="T6" fmla="*/ 42 w 100"/>
                <a:gd name="T7" fmla="*/ 1 h 42"/>
                <a:gd name="T8" fmla="*/ 57 w 100"/>
                <a:gd name="T9" fmla="*/ 4 h 42"/>
                <a:gd name="T10" fmla="*/ 71 w 100"/>
                <a:gd name="T11" fmla="*/ 10 h 42"/>
                <a:gd name="T12" fmla="*/ 83 w 100"/>
                <a:gd name="T13" fmla="*/ 17 h 42"/>
                <a:gd name="T14" fmla="*/ 93 w 100"/>
                <a:gd name="T15" fmla="*/ 26 h 42"/>
                <a:gd name="T16" fmla="*/ 100 w 100"/>
                <a:gd name="T17" fmla="*/ 37 h 42"/>
                <a:gd name="T18" fmla="*/ 91 w 100"/>
                <a:gd name="T19" fmla="*/ 41 h 42"/>
                <a:gd name="T20" fmla="*/ 70 w 100"/>
                <a:gd name="T21" fmla="*/ 22 h 42"/>
                <a:gd name="T22" fmla="*/ 73 w 100"/>
                <a:gd name="T23" fmla="*/ 26 h 42"/>
                <a:gd name="T24" fmla="*/ 75 w 100"/>
                <a:gd name="T25" fmla="*/ 29 h 42"/>
                <a:gd name="T26" fmla="*/ 77 w 100"/>
                <a:gd name="T27" fmla="*/ 33 h 42"/>
                <a:gd name="T28" fmla="*/ 79 w 100"/>
                <a:gd name="T29" fmla="*/ 37 h 42"/>
                <a:gd name="T30" fmla="*/ 76 w 100"/>
                <a:gd name="T31" fmla="*/ 42 h 42"/>
                <a:gd name="T32" fmla="*/ 68 w 100"/>
                <a:gd name="T33" fmla="*/ 36 h 42"/>
                <a:gd name="T34" fmla="*/ 61 w 100"/>
                <a:gd name="T35" fmla="*/ 30 h 42"/>
                <a:gd name="T36" fmla="*/ 55 w 100"/>
                <a:gd name="T37" fmla="*/ 26 h 42"/>
                <a:gd name="T38" fmla="*/ 48 w 100"/>
                <a:gd name="T39" fmla="*/ 24 h 42"/>
                <a:gd name="T40" fmla="*/ 42 w 100"/>
                <a:gd name="T41" fmla="*/ 22 h 42"/>
                <a:gd name="T42" fmla="*/ 34 w 100"/>
                <a:gd name="T43" fmla="*/ 21 h 42"/>
                <a:gd name="T44" fmla="*/ 26 w 100"/>
                <a:gd name="T45" fmla="*/ 21 h 42"/>
                <a:gd name="T46" fmla="*/ 16 w 100"/>
                <a:gd name="T47" fmla="*/ 22 h 42"/>
                <a:gd name="T48" fmla="*/ 7 w 100"/>
                <a:gd name="T49" fmla="*/ 22 h 42"/>
                <a:gd name="T50" fmla="*/ 4 w 100"/>
                <a:gd name="T51" fmla="*/ 17 h 42"/>
                <a:gd name="T52" fmla="*/ 2 w 100"/>
                <a:gd name="T53" fmla="*/ 11 h 42"/>
                <a:gd name="T54" fmla="*/ 0 w 100"/>
                <a:gd name="T5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 h="42">
                  <a:moveTo>
                    <a:pt x="0" y="2"/>
                  </a:moveTo>
                  <a:lnTo>
                    <a:pt x="12" y="0"/>
                  </a:lnTo>
                  <a:lnTo>
                    <a:pt x="26" y="0"/>
                  </a:lnTo>
                  <a:lnTo>
                    <a:pt x="42" y="1"/>
                  </a:lnTo>
                  <a:lnTo>
                    <a:pt x="57" y="4"/>
                  </a:lnTo>
                  <a:lnTo>
                    <a:pt x="71" y="10"/>
                  </a:lnTo>
                  <a:lnTo>
                    <a:pt x="83" y="17"/>
                  </a:lnTo>
                  <a:lnTo>
                    <a:pt x="93" y="26"/>
                  </a:lnTo>
                  <a:lnTo>
                    <a:pt x="100" y="37"/>
                  </a:lnTo>
                  <a:lnTo>
                    <a:pt x="91" y="41"/>
                  </a:lnTo>
                  <a:lnTo>
                    <a:pt x="70" y="22"/>
                  </a:lnTo>
                  <a:lnTo>
                    <a:pt x="73" y="26"/>
                  </a:lnTo>
                  <a:lnTo>
                    <a:pt x="75" y="29"/>
                  </a:lnTo>
                  <a:lnTo>
                    <a:pt x="77" y="33"/>
                  </a:lnTo>
                  <a:lnTo>
                    <a:pt x="79" y="37"/>
                  </a:lnTo>
                  <a:lnTo>
                    <a:pt x="76" y="42"/>
                  </a:lnTo>
                  <a:lnTo>
                    <a:pt x="68" y="36"/>
                  </a:lnTo>
                  <a:lnTo>
                    <a:pt x="61" y="30"/>
                  </a:lnTo>
                  <a:lnTo>
                    <a:pt x="55" y="26"/>
                  </a:lnTo>
                  <a:lnTo>
                    <a:pt x="48" y="24"/>
                  </a:lnTo>
                  <a:lnTo>
                    <a:pt x="42" y="22"/>
                  </a:lnTo>
                  <a:lnTo>
                    <a:pt x="34" y="21"/>
                  </a:lnTo>
                  <a:lnTo>
                    <a:pt x="26" y="21"/>
                  </a:lnTo>
                  <a:lnTo>
                    <a:pt x="16" y="22"/>
                  </a:lnTo>
                  <a:lnTo>
                    <a:pt x="7" y="22"/>
                  </a:lnTo>
                  <a:lnTo>
                    <a:pt x="4" y="17"/>
                  </a:lnTo>
                  <a:lnTo>
                    <a:pt x="2" y="1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1" name="Freeform 33">
              <a:extLst>
                <a:ext uri="{FF2B5EF4-FFF2-40B4-BE49-F238E27FC236}">
                  <a16:creationId xmlns:a16="http://schemas.microsoft.com/office/drawing/2014/main" id="{AB801155-8353-13CE-E497-B436418D4D97}"/>
                </a:ext>
              </a:extLst>
            </p:cNvPr>
            <p:cNvSpPr>
              <a:spLocks/>
            </p:cNvSpPr>
            <p:nvPr/>
          </p:nvSpPr>
          <p:spPr bwMode="auto">
            <a:xfrm>
              <a:off x="8029575" y="6421438"/>
              <a:ext cx="46038" cy="14287"/>
            </a:xfrm>
            <a:custGeom>
              <a:avLst/>
              <a:gdLst>
                <a:gd name="T0" fmla="*/ 0 w 88"/>
                <a:gd name="T1" fmla="*/ 5 h 29"/>
                <a:gd name="T2" fmla="*/ 3 w 88"/>
                <a:gd name="T3" fmla="*/ 3 h 29"/>
                <a:gd name="T4" fmla="*/ 14 w 88"/>
                <a:gd name="T5" fmla="*/ 1 h 29"/>
                <a:gd name="T6" fmla="*/ 24 w 88"/>
                <a:gd name="T7" fmla="*/ 0 h 29"/>
                <a:gd name="T8" fmla="*/ 35 w 88"/>
                <a:gd name="T9" fmla="*/ 0 h 29"/>
                <a:gd name="T10" fmla="*/ 45 w 88"/>
                <a:gd name="T11" fmla="*/ 2 h 29"/>
                <a:gd name="T12" fmla="*/ 56 w 88"/>
                <a:gd name="T13" fmla="*/ 4 h 29"/>
                <a:gd name="T14" fmla="*/ 67 w 88"/>
                <a:gd name="T15" fmla="*/ 8 h 29"/>
                <a:gd name="T16" fmla="*/ 77 w 88"/>
                <a:gd name="T17" fmla="*/ 14 h 29"/>
                <a:gd name="T18" fmla="*/ 88 w 88"/>
                <a:gd name="T19" fmla="*/ 21 h 29"/>
                <a:gd name="T20" fmla="*/ 85 w 88"/>
                <a:gd name="T21" fmla="*/ 29 h 29"/>
                <a:gd name="T22" fmla="*/ 78 w 88"/>
                <a:gd name="T23" fmla="*/ 24 h 29"/>
                <a:gd name="T24" fmla="*/ 71 w 88"/>
                <a:gd name="T25" fmla="*/ 21 h 29"/>
                <a:gd name="T26" fmla="*/ 64 w 88"/>
                <a:gd name="T27" fmla="*/ 18 h 29"/>
                <a:gd name="T28" fmla="*/ 56 w 88"/>
                <a:gd name="T29" fmla="*/ 16 h 29"/>
                <a:gd name="T30" fmla="*/ 50 w 88"/>
                <a:gd name="T31" fmla="*/ 15 h 29"/>
                <a:gd name="T32" fmla="*/ 42 w 88"/>
                <a:gd name="T33" fmla="*/ 14 h 29"/>
                <a:gd name="T34" fmla="*/ 36 w 88"/>
                <a:gd name="T35" fmla="*/ 13 h 29"/>
                <a:gd name="T36" fmla="*/ 29 w 88"/>
                <a:gd name="T37" fmla="*/ 13 h 29"/>
                <a:gd name="T38" fmla="*/ 16 w 88"/>
                <a:gd name="T39" fmla="*/ 13 h 29"/>
                <a:gd name="T40" fmla="*/ 9 w 88"/>
                <a:gd name="T41" fmla="*/ 14 h 29"/>
                <a:gd name="T42" fmla="*/ 0 w 88"/>
                <a:gd name="T43"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29">
                  <a:moveTo>
                    <a:pt x="0" y="5"/>
                  </a:moveTo>
                  <a:lnTo>
                    <a:pt x="3" y="3"/>
                  </a:lnTo>
                  <a:lnTo>
                    <a:pt x="14" y="1"/>
                  </a:lnTo>
                  <a:lnTo>
                    <a:pt x="24" y="0"/>
                  </a:lnTo>
                  <a:lnTo>
                    <a:pt x="35" y="0"/>
                  </a:lnTo>
                  <a:lnTo>
                    <a:pt x="45" y="2"/>
                  </a:lnTo>
                  <a:lnTo>
                    <a:pt x="56" y="4"/>
                  </a:lnTo>
                  <a:lnTo>
                    <a:pt x="67" y="8"/>
                  </a:lnTo>
                  <a:lnTo>
                    <a:pt x="77" y="14"/>
                  </a:lnTo>
                  <a:lnTo>
                    <a:pt x="88" y="21"/>
                  </a:lnTo>
                  <a:lnTo>
                    <a:pt x="85" y="29"/>
                  </a:lnTo>
                  <a:lnTo>
                    <a:pt x="78" y="24"/>
                  </a:lnTo>
                  <a:lnTo>
                    <a:pt x="71" y="21"/>
                  </a:lnTo>
                  <a:lnTo>
                    <a:pt x="64" y="18"/>
                  </a:lnTo>
                  <a:lnTo>
                    <a:pt x="56" y="16"/>
                  </a:lnTo>
                  <a:lnTo>
                    <a:pt x="50" y="15"/>
                  </a:lnTo>
                  <a:lnTo>
                    <a:pt x="42" y="14"/>
                  </a:lnTo>
                  <a:lnTo>
                    <a:pt x="36" y="13"/>
                  </a:lnTo>
                  <a:lnTo>
                    <a:pt x="29" y="13"/>
                  </a:lnTo>
                  <a:lnTo>
                    <a:pt x="16" y="13"/>
                  </a:lnTo>
                  <a:lnTo>
                    <a:pt x="9" y="1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2" name="Freeform 34">
              <a:extLst>
                <a:ext uri="{FF2B5EF4-FFF2-40B4-BE49-F238E27FC236}">
                  <a16:creationId xmlns:a16="http://schemas.microsoft.com/office/drawing/2014/main" id="{BEFFB20B-C5DC-A978-1766-4DD0527EB1D0}"/>
                </a:ext>
              </a:extLst>
            </p:cNvPr>
            <p:cNvSpPr>
              <a:spLocks/>
            </p:cNvSpPr>
            <p:nvPr/>
          </p:nvSpPr>
          <p:spPr bwMode="auto">
            <a:xfrm>
              <a:off x="8034338" y="6408738"/>
              <a:ext cx="22225" cy="12700"/>
            </a:xfrm>
            <a:custGeom>
              <a:avLst/>
              <a:gdLst>
                <a:gd name="T0" fmla="*/ 1 w 43"/>
                <a:gd name="T1" fmla="*/ 15 h 23"/>
                <a:gd name="T2" fmla="*/ 20 w 43"/>
                <a:gd name="T3" fmla="*/ 7 h 23"/>
                <a:gd name="T4" fmla="*/ 43 w 43"/>
                <a:gd name="T5" fmla="*/ 0 h 23"/>
                <a:gd name="T6" fmla="*/ 14 w 43"/>
                <a:gd name="T7" fmla="*/ 17 h 23"/>
                <a:gd name="T8" fmla="*/ 0 w 43"/>
                <a:gd name="T9" fmla="*/ 23 h 23"/>
                <a:gd name="T10" fmla="*/ 1 w 43"/>
                <a:gd name="T11" fmla="*/ 15 h 23"/>
              </a:gdLst>
              <a:ahLst/>
              <a:cxnLst>
                <a:cxn ang="0">
                  <a:pos x="T0" y="T1"/>
                </a:cxn>
                <a:cxn ang="0">
                  <a:pos x="T2" y="T3"/>
                </a:cxn>
                <a:cxn ang="0">
                  <a:pos x="T4" y="T5"/>
                </a:cxn>
                <a:cxn ang="0">
                  <a:pos x="T6" y="T7"/>
                </a:cxn>
                <a:cxn ang="0">
                  <a:pos x="T8" y="T9"/>
                </a:cxn>
                <a:cxn ang="0">
                  <a:pos x="T10" y="T11"/>
                </a:cxn>
              </a:cxnLst>
              <a:rect l="0" t="0" r="r" b="b"/>
              <a:pathLst>
                <a:path w="43" h="23">
                  <a:moveTo>
                    <a:pt x="1" y="15"/>
                  </a:moveTo>
                  <a:lnTo>
                    <a:pt x="20" y="7"/>
                  </a:lnTo>
                  <a:lnTo>
                    <a:pt x="43" y="0"/>
                  </a:lnTo>
                  <a:lnTo>
                    <a:pt x="14" y="17"/>
                  </a:lnTo>
                  <a:lnTo>
                    <a:pt x="0" y="23"/>
                  </a:lnTo>
                  <a:lnTo>
                    <a:pt x="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3" name="Freeform 35">
              <a:extLst>
                <a:ext uri="{FF2B5EF4-FFF2-40B4-BE49-F238E27FC236}">
                  <a16:creationId xmlns:a16="http://schemas.microsoft.com/office/drawing/2014/main" id="{DC458339-2362-DAA2-E9B7-33765AD02550}"/>
                </a:ext>
              </a:extLst>
            </p:cNvPr>
            <p:cNvSpPr>
              <a:spLocks/>
            </p:cNvSpPr>
            <p:nvPr/>
          </p:nvSpPr>
          <p:spPr bwMode="auto">
            <a:xfrm>
              <a:off x="8035925" y="6351588"/>
              <a:ext cx="33338" cy="7937"/>
            </a:xfrm>
            <a:custGeom>
              <a:avLst/>
              <a:gdLst>
                <a:gd name="T0" fmla="*/ 0 w 63"/>
                <a:gd name="T1" fmla="*/ 7 h 16"/>
                <a:gd name="T2" fmla="*/ 7 w 63"/>
                <a:gd name="T3" fmla="*/ 3 h 16"/>
                <a:gd name="T4" fmla="*/ 15 w 63"/>
                <a:gd name="T5" fmla="*/ 1 h 16"/>
                <a:gd name="T6" fmla="*/ 24 w 63"/>
                <a:gd name="T7" fmla="*/ 0 h 16"/>
                <a:gd name="T8" fmla="*/ 31 w 63"/>
                <a:gd name="T9" fmla="*/ 0 h 16"/>
                <a:gd name="T10" fmla="*/ 40 w 63"/>
                <a:gd name="T11" fmla="*/ 1 h 16"/>
                <a:gd name="T12" fmla="*/ 49 w 63"/>
                <a:gd name="T13" fmla="*/ 4 h 16"/>
                <a:gd name="T14" fmla="*/ 56 w 63"/>
                <a:gd name="T15" fmla="*/ 7 h 16"/>
                <a:gd name="T16" fmla="*/ 63 w 63"/>
                <a:gd name="T17" fmla="*/ 11 h 16"/>
                <a:gd name="T18" fmla="*/ 3 w 63"/>
                <a:gd name="T19" fmla="*/ 16 h 16"/>
                <a:gd name="T20" fmla="*/ 0 w 63"/>
                <a:gd name="T21"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6">
                  <a:moveTo>
                    <a:pt x="0" y="7"/>
                  </a:moveTo>
                  <a:lnTo>
                    <a:pt x="7" y="3"/>
                  </a:lnTo>
                  <a:lnTo>
                    <a:pt x="15" y="1"/>
                  </a:lnTo>
                  <a:lnTo>
                    <a:pt x="24" y="0"/>
                  </a:lnTo>
                  <a:lnTo>
                    <a:pt x="31" y="0"/>
                  </a:lnTo>
                  <a:lnTo>
                    <a:pt x="40" y="1"/>
                  </a:lnTo>
                  <a:lnTo>
                    <a:pt x="49" y="4"/>
                  </a:lnTo>
                  <a:lnTo>
                    <a:pt x="56" y="7"/>
                  </a:lnTo>
                  <a:lnTo>
                    <a:pt x="63" y="11"/>
                  </a:lnTo>
                  <a:lnTo>
                    <a:pt x="3" y="16"/>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4" name="Freeform 36">
              <a:extLst>
                <a:ext uri="{FF2B5EF4-FFF2-40B4-BE49-F238E27FC236}">
                  <a16:creationId xmlns:a16="http://schemas.microsoft.com/office/drawing/2014/main" id="{4471B5EB-0645-9014-03D5-68502BE409EF}"/>
                </a:ext>
              </a:extLst>
            </p:cNvPr>
            <p:cNvSpPr>
              <a:spLocks/>
            </p:cNvSpPr>
            <p:nvPr/>
          </p:nvSpPr>
          <p:spPr bwMode="auto">
            <a:xfrm>
              <a:off x="8035925" y="6338888"/>
              <a:ext cx="33338" cy="12700"/>
            </a:xfrm>
            <a:custGeom>
              <a:avLst/>
              <a:gdLst>
                <a:gd name="T0" fmla="*/ 2 w 62"/>
                <a:gd name="T1" fmla="*/ 16 h 23"/>
                <a:gd name="T2" fmla="*/ 52 w 62"/>
                <a:gd name="T3" fmla="*/ 5 h 23"/>
                <a:gd name="T4" fmla="*/ 57 w 62"/>
                <a:gd name="T5" fmla="*/ 0 h 23"/>
                <a:gd name="T6" fmla="*/ 62 w 62"/>
                <a:gd name="T7" fmla="*/ 11 h 23"/>
                <a:gd name="T8" fmla="*/ 12 w 62"/>
                <a:gd name="T9" fmla="*/ 23 h 23"/>
                <a:gd name="T10" fmla="*/ 0 w 62"/>
                <a:gd name="T11" fmla="*/ 22 h 23"/>
                <a:gd name="T12" fmla="*/ 2 w 62"/>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62" h="23">
                  <a:moveTo>
                    <a:pt x="2" y="16"/>
                  </a:moveTo>
                  <a:lnTo>
                    <a:pt x="52" y="5"/>
                  </a:lnTo>
                  <a:lnTo>
                    <a:pt x="57" y="0"/>
                  </a:lnTo>
                  <a:lnTo>
                    <a:pt x="62" y="11"/>
                  </a:lnTo>
                  <a:lnTo>
                    <a:pt x="12" y="23"/>
                  </a:lnTo>
                  <a:lnTo>
                    <a:pt x="0" y="22"/>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5" name="Freeform 37">
              <a:extLst>
                <a:ext uri="{FF2B5EF4-FFF2-40B4-BE49-F238E27FC236}">
                  <a16:creationId xmlns:a16="http://schemas.microsoft.com/office/drawing/2014/main" id="{865E9C10-3511-783D-9FDC-E94F689D4759}"/>
                </a:ext>
              </a:extLst>
            </p:cNvPr>
            <p:cNvSpPr>
              <a:spLocks/>
            </p:cNvSpPr>
            <p:nvPr/>
          </p:nvSpPr>
          <p:spPr bwMode="auto">
            <a:xfrm>
              <a:off x="8045450" y="6564313"/>
              <a:ext cx="12700" cy="25400"/>
            </a:xfrm>
            <a:custGeom>
              <a:avLst/>
              <a:gdLst>
                <a:gd name="T0" fmla="*/ 0 w 24"/>
                <a:gd name="T1" fmla="*/ 6 h 48"/>
                <a:gd name="T2" fmla="*/ 0 w 24"/>
                <a:gd name="T3" fmla="*/ 0 h 48"/>
                <a:gd name="T4" fmla="*/ 12 w 24"/>
                <a:gd name="T5" fmla="*/ 5 h 48"/>
                <a:gd name="T6" fmla="*/ 16 w 24"/>
                <a:gd name="T7" fmla="*/ 11 h 48"/>
                <a:gd name="T8" fmla="*/ 17 w 24"/>
                <a:gd name="T9" fmla="*/ 16 h 48"/>
                <a:gd name="T10" fmla="*/ 24 w 24"/>
                <a:gd name="T11" fmla="*/ 41 h 48"/>
                <a:gd name="T12" fmla="*/ 12 w 24"/>
                <a:gd name="T13" fmla="*/ 48 h 48"/>
                <a:gd name="T14" fmla="*/ 9 w 24"/>
                <a:gd name="T15" fmla="*/ 28 h 48"/>
                <a:gd name="T16" fmla="*/ 6 w 24"/>
                <a:gd name="T17" fmla="*/ 17 h 48"/>
                <a:gd name="T18" fmla="*/ 0 w 24"/>
                <a:gd name="T19"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48">
                  <a:moveTo>
                    <a:pt x="0" y="6"/>
                  </a:moveTo>
                  <a:lnTo>
                    <a:pt x="0" y="0"/>
                  </a:lnTo>
                  <a:lnTo>
                    <a:pt x="12" y="5"/>
                  </a:lnTo>
                  <a:lnTo>
                    <a:pt x="16" y="11"/>
                  </a:lnTo>
                  <a:lnTo>
                    <a:pt x="17" y="16"/>
                  </a:lnTo>
                  <a:lnTo>
                    <a:pt x="24" y="41"/>
                  </a:lnTo>
                  <a:lnTo>
                    <a:pt x="12" y="48"/>
                  </a:lnTo>
                  <a:lnTo>
                    <a:pt x="9" y="28"/>
                  </a:lnTo>
                  <a:lnTo>
                    <a:pt x="6" y="17"/>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6" name="Freeform 38">
              <a:extLst>
                <a:ext uri="{FF2B5EF4-FFF2-40B4-BE49-F238E27FC236}">
                  <a16:creationId xmlns:a16="http://schemas.microsoft.com/office/drawing/2014/main" id="{AE0897DD-D8B1-92EC-1A0D-D1D5F08D3D62}"/>
                </a:ext>
              </a:extLst>
            </p:cNvPr>
            <p:cNvSpPr>
              <a:spLocks/>
            </p:cNvSpPr>
            <p:nvPr/>
          </p:nvSpPr>
          <p:spPr bwMode="auto">
            <a:xfrm>
              <a:off x="8048625" y="6629400"/>
              <a:ext cx="133350" cy="33338"/>
            </a:xfrm>
            <a:custGeom>
              <a:avLst/>
              <a:gdLst>
                <a:gd name="T0" fmla="*/ 0 w 252"/>
                <a:gd name="T1" fmla="*/ 0 h 65"/>
                <a:gd name="T2" fmla="*/ 15 w 252"/>
                <a:gd name="T3" fmla="*/ 6 h 65"/>
                <a:gd name="T4" fmla="*/ 31 w 252"/>
                <a:gd name="T5" fmla="*/ 10 h 65"/>
                <a:gd name="T6" fmla="*/ 46 w 252"/>
                <a:gd name="T7" fmla="*/ 15 h 65"/>
                <a:gd name="T8" fmla="*/ 62 w 252"/>
                <a:gd name="T9" fmla="*/ 20 h 65"/>
                <a:gd name="T10" fmla="*/ 77 w 252"/>
                <a:gd name="T11" fmla="*/ 24 h 65"/>
                <a:gd name="T12" fmla="*/ 94 w 252"/>
                <a:gd name="T13" fmla="*/ 28 h 65"/>
                <a:gd name="T14" fmla="*/ 109 w 252"/>
                <a:gd name="T15" fmla="*/ 33 h 65"/>
                <a:gd name="T16" fmla="*/ 125 w 252"/>
                <a:gd name="T17" fmla="*/ 36 h 65"/>
                <a:gd name="T18" fmla="*/ 140 w 252"/>
                <a:gd name="T19" fmla="*/ 40 h 65"/>
                <a:gd name="T20" fmla="*/ 156 w 252"/>
                <a:gd name="T21" fmla="*/ 44 h 65"/>
                <a:gd name="T22" fmla="*/ 172 w 252"/>
                <a:gd name="T23" fmla="*/ 47 h 65"/>
                <a:gd name="T24" fmla="*/ 188 w 252"/>
                <a:gd name="T25" fmla="*/ 49 h 65"/>
                <a:gd name="T26" fmla="*/ 204 w 252"/>
                <a:gd name="T27" fmla="*/ 51 h 65"/>
                <a:gd name="T28" fmla="*/ 219 w 252"/>
                <a:gd name="T29" fmla="*/ 53 h 65"/>
                <a:gd name="T30" fmla="*/ 235 w 252"/>
                <a:gd name="T31" fmla="*/ 55 h 65"/>
                <a:gd name="T32" fmla="*/ 252 w 252"/>
                <a:gd name="T33" fmla="*/ 57 h 65"/>
                <a:gd name="T34" fmla="*/ 252 w 252"/>
                <a:gd name="T35" fmla="*/ 65 h 65"/>
                <a:gd name="T36" fmla="*/ 235 w 252"/>
                <a:gd name="T37" fmla="*/ 64 h 65"/>
                <a:gd name="T38" fmla="*/ 220 w 252"/>
                <a:gd name="T39" fmla="*/ 63 h 65"/>
                <a:gd name="T40" fmla="*/ 204 w 252"/>
                <a:gd name="T41" fmla="*/ 62 h 65"/>
                <a:gd name="T42" fmla="*/ 188 w 252"/>
                <a:gd name="T43" fmla="*/ 60 h 65"/>
                <a:gd name="T44" fmla="*/ 173 w 252"/>
                <a:gd name="T45" fmla="*/ 58 h 65"/>
                <a:gd name="T46" fmla="*/ 156 w 252"/>
                <a:gd name="T47" fmla="*/ 55 h 65"/>
                <a:gd name="T48" fmla="*/ 141 w 252"/>
                <a:gd name="T49" fmla="*/ 52 h 65"/>
                <a:gd name="T50" fmla="*/ 125 w 252"/>
                <a:gd name="T51" fmla="*/ 49 h 65"/>
                <a:gd name="T52" fmla="*/ 110 w 252"/>
                <a:gd name="T53" fmla="*/ 46 h 65"/>
                <a:gd name="T54" fmla="*/ 94 w 252"/>
                <a:gd name="T55" fmla="*/ 41 h 65"/>
                <a:gd name="T56" fmla="*/ 79 w 252"/>
                <a:gd name="T57" fmla="*/ 37 h 65"/>
                <a:gd name="T58" fmla="*/ 62 w 252"/>
                <a:gd name="T59" fmla="*/ 33 h 65"/>
                <a:gd name="T60" fmla="*/ 47 w 252"/>
                <a:gd name="T61" fmla="*/ 27 h 65"/>
                <a:gd name="T62" fmla="*/ 31 w 252"/>
                <a:gd name="T63" fmla="*/ 23 h 65"/>
                <a:gd name="T64" fmla="*/ 16 w 252"/>
                <a:gd name="T65" fmla="*/ 17 h 65"/>
                <a:gd name="T66" fmla="*/ 0 w 252"/>
                <a:gd name="T67" fmla="*/ 11 h 65"/>
                <a:gd name="T68" fmla="*/ 0 w 252"/>
                <a:gd name="T6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65">
                  <a:moveTo>
                    <a:pt x="0" y="0"/>
                  </a:moveTo>
                  <a:lnTo>
                    <a:pt x="15" y="6"/>
                  </a:lnTo>
                  <a:lnTo>
                    <a:pt x="31" y="10"/>
                  </a:lnTo>
                  <a:lnTo>
                    <a:pt x="46" y="15"/>
                  </a:lnTo>
                  <a:lnTo>
                    <a:pt x="62" y="20"/>
                  </a:lnTo>
                  <a:lnTo>
                    <a:pt x="77" y="24"/>
                  </a:lnTo>
                  <a:lnTo>
                    <a:pt x="94" y="28"/>
                  </a:lnTo>
                  <a:lnTo>
                    <a:pt x="109" y="33"/>
                  </a:lnTo>
                  <a:lnTo>
                    <a:pt x="125" y="36"/>
                  </a:lnTo>
                  <a:lnTo>
                    <a:pt x="140" y="40"/>
                  </a:lnTo>
                  <a:lnTo>
                    <a:pt x="156" y="44"/>
                  </a:lnTo>
                  <a:lnTo>
                    <a:pt x="172" y="47"/>
                  </a:lnTo>
                  <a:lnTo>
                    <a:pt x="188" y="49"/>
                  </a:lnTo>
                  <a:lnTo>
                    <a:pt x="204" y="51"/>
                  </a:lnTo>
                  <a:lnTo>
                    <a:pt x="219" y="53"/>
                  </a:lnTo>
                  <a:lnTo>
                    <a:pt x="235" y="55"/>
                  </a:lnTo>
                  <a:lnTo>
                    <a:pt x="252" y="57"/>
                  </a:lnTo>
                  <a:lnTo>
                    <a:pt x="252" y="65"/>
                  </a:lnTo>
                  <a:lnTo>
                    <a:pt x="235" y="64"/>
                  </a:lnTo>
                  <a:lnTo>
                    <a:pt x="220" y="63"/>
                  </a:lnTo>
                  <a:lnTo>
                    <a:pt x="204" y="62"/>
                  </a:lnTo>
                  <a:lnTo>
                    <a:pt x="188" y="60"/>
                  </a:lnTo>
                  <a:lnTo>
                    <a:pt x="173" y="58"/>
                  </a:lnTo>
                  <a:lnTo>
                    <a:pt x="156" y="55"/>
                  </a:lnTo>
                  <a:lnTo>
                    <a:pt x="141" y="52"/>
                  </a:lnTo>
                  <a:lnTo>
                    <a:pt x="125" y="49"/>
                  </a:lnTo>
                  <a:lnTo>
                    <a:pt x="110" y="46"/>
                  </a:lnTo>
                  <a:lnTo>
                    <a:pt x="94" y="41"/>
                  </a:lnTo>
                  <a:lnTo>
                    <a:pt x="79" y="37"/>
                  </a:lnTo>
                  <a:lnTo>
                    <a:pt x="62" y="33"/>
                  </a:lnTo>
                  <a:lnTo>
                    <a:pt x="47" y="27"/>
                  </a:lnTo>
                  <a:lnTo>
                    <a:pt x="31" y="23"/>
                  </a:lnTo>
                  <a:lnTo>
                    <a:pt x="16" y="17"/>
                  </a:lnTo>
                  <a:lnTo>
                    <a:pt x="0"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7" name="Freeform 39">
              <a:extLst>
                <a:ext uri="{FF2B5EF4-FFF2-40B4-BE49-F238E27FC236}">
                  <a16:creationId xmlns:a16="http://schemas.microsoft.com/office/drawing/2014/main" id="{DAF4755A-BEED-3533-0F2C-B74F9656D47C}"/>
                </a:ext>
              </a:extLst>
            </p:cNvPr>
            <p:cNvSpPr>
              <a:spLocks/>
            </p:cNvSpPr>
            <p:nvPr/>
          </p:nvSpPr>
          <p:spPr bwMode="auto">
            <a:xfrm>
              <a:off x="8048625" y="6605588"/>
              <a:ext cx="188913" cy="26987"/>
            </a:xfrm>
            <a:custGeom>
              <a:avLst/>
              <a:gdLst>
                <a:gd name="T0" fmla="*/ 1 w 357"/>
                <a:gd name="T1" fmla="*/ 1 h 51"/>
                <a:gd name="T2" fmla="*/ 3 w 357"/>
                <a:gd name="T3" fmla="*/ 0 h 51"/>
                <a:gd name="T4" fmla="*/ 26 w 357"/>
                <a:gd name="T5" fmla="*/ 6 h 51"/>
                <a:gd name="T6" fmla="*/ 47 w 357"/>
                <a:gd name="T7" fmla="*/ 13 h 51"/>
                <a:gd name="T8" fmla="*/ 70 w 357"/>
                <a:gd name="T9" fmla="*/ 19 h 51"/>
                <a:gd name="T10" fmla="*/ 91 w 357"/>
                <a:gd name="T11" fmla="*/ 24 h 51"/>
                <a:gd name="T12" fmla="*/ 113 w 357"/>
                <a:gd name="T13" fmla="*/ 28 h 51"/>
                <a:gd name="T14" fmla="*/ 136 w 357"/>
                <a:gd name="T15" fmla="*/ 32 h 51"/>
                <a:gd name="T16" fmla="*/ 157 w 357"/>
                <a:gd name="T17" fmla="*/ 36 h 51"/>
                <a:gd name="T18" fmla="*/ 180 w 357"/>
                <a:gd name="T19" fmla="*/ 37 h 51"/>
                <a:gd name="T20" fmla="*/ 202 w 357"/>
                <a:gd name="T21" fmla="*/ 39 h 51"/>
                <a:gd name="T22" fmla="*/ 223 w 357"/>
                <a:gd name="T23" fmla="*/ 39 h 51"/>
                <a:gd name="T24" fmla="*/ 246 w 357"/>
                <a:gd name="T25" fmla="*/ 39 h 51"/>
                <a:gd name="T26" fmla="*/ 268 w 357"/>
                <a:gd name="T27" fmla="*/ 38 h 51"/>
                <a:gd name="T28" fmla="*/ 289 w 357"/>
                <a:gd name="T29" fmla="*/ 36 h 51"/>
                <a:gd name="T30" fmla="*/ 312 w 357"/>
                <a:gd name="T31" fmla="*/ 32 h 51"/>
                <a:gd name="T32" fmla="*/ 334 w 357"/>
                <a:gd name="T33" fmla="*/ 28 h 51"/>
                <a:gd name="T34" fmla="*/ 357 w 357"/>
                <a:gd name="T35" fmla="*/ 23 h 51"/>
                <a:gd name="T36" fmla="*/ 350 w 357"/>
                <a:gd name="T37" fmla="*/ 34 h 51"/>
                <a:gd name="T38" fmla="*/ 328 w 357"/>
                <a:gd name="T39" fmla="*/ 39 h 51"/>
                <a:gd name="T40" fmla="*/ 308 w 357"/>
                <a:gd name="T41" fmla="*/ 43 h 51"/>
                <a:gd name="T42" fmla="*/ 286 w 357"/>
                <a:gd name="T43" fmla="*/ 46 h 51"/>
                <a:gd name="T44" fmla="*/ 266 w 357"/>
                <a:gd name="T45" fmla="*/ 49 h 51"/>
                <a:gd name="T46" fmla="*/ 244 w 357"/>
                <a:gd name="T47" fmla="*/ 50 h 51"/>
                <a:gd name="T48" fmla="*/ 223 w 357"/>
                <a:gd name="T49" fmla="*/ 51 h 51"/>
                <a:gd name="T50" fmla="*/ 202 w 357"/>
                <a:gd name="T51" fmla="*/ 50 h 51"/>
                <a:gd name="T52" fmla="*/ 181 w 357"/>
                <a:gd name="T53" fmla="*/ 49 h 51"/>
                <a:gd name="T54" fmla="*/ 160 w 357"/>
                <a:gd name="T55" fmla="*/ 46 h 51"/>
                <a:gd name="T56" fmla="*/ 139 w 357"/>
                <a:gd name="T57" fmla="*/ 44 h 51"/>
                <a:gd name="T58" fmla="*/ 117 w 357"/>
                <a:gd name="T59" fmla="*/ 40 h 51"/>
                <a:gd name="T60" fmla="*/ 97 w 357"/>
                <a:gd name="T61" fmla="*/ 36 h 51"/>
                <a:gd name="T62" fmla="*/ 75 w 357"/>
                <a:gd name="T63" fmla="*/ 31 h 51"/>
                <a:gd name="T64" fmla="*/ 54 w 357"/>
                <a:gd name="T65" fmla="*/ 26 h 51"/>
                <a:gd name="T66" fmla="*/ 33 w 357"/>
                <a:gd name="T67" fmla="*/ 19 h 51"/>
                <a:gd name="T68" fmla="*/ 11 w 357"/>
                <a:gd name="T69" fmla="*/ 13 h 51"/>
                <a:gd name="T70" fmla="*/ 0 w 357"/>
                <a:gd name="T71" fmla="*/ 6 h 51"/>
                <a:gd name="T72" fmla="*/ 1 w 357"/>
                <a:gd name="T73"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7" h="51">
                  <a:moveTo>
                    <a:pt x="1" y="1"/>
                  </a:moveTo>
                  <a:lnTo>
                    <a:pt x="3" y="0"/>
                  </a:lnTo>
                  <a:lnTo>
                    <a:pt x="26" y="6"/>
                  </a:lnTo>
                  <a:lnTo>
                    <a:pt x="47" y="13"/>
                  </a:lnTo>
                  <a:lnTo>
                    <a:pt x="70" y="19"/>
                  </a:lnTo>
                  <a:lnTo>
                    <a:pt x="91" y="24"/>
                  </a:lnTo>
                  <a:lnTo>
                    <a:pt x="113" y="28"/>
                  </a:lnTo>
                  <a:lnTo>
                    <a:pt x="136" y="32"/>
                  </a:lnTo>
                  <a:lnTo>
                    <a:pt x="157" y="36"/>
                  </a:lnTo>
                  <a:lnTo>
                    <a:pt x="180" y="37"/>
                  </a:lnTo>
                  <a:lnTo>
                    <a:pt x="202" y="39"/>
                  </a:lnTo>
                  <a:lnTo>
                    <a:pt x="223" y="39"/>
                  </a:lnTo>
                  <a:lnTo>
                    <a:pt x="246" y="39"/>
                  </a:lnTo>
                  <a:lnTo>
                    <a:pt x="268" y="38"/>
                  </a:lnTo>
                  <a:lnTo>
                    <a:pt x="289" y="36"/>
                  </a:lnTo>
                  <a:lnTo>
                    <a:pt x="312" y="32"/>
                  </a:lnTo>
                  <a:lnTo>
                    <a:pt x="334" y="28"/>
                  </a:lnTo>
                  <a:lnTo>
                    <a:pt x="357" y="23"/>
                  </a:lnTo>
                  <a:lnTo>
                    <a:pt x="350" y="34"/>
                  </a:lnTo>
                  <a:lnTo>
                    <a:pt x="328" y="39"/>
                  </a:lnTo>
                  <a:lnTo>
                    <a:pt x="308" y="43"/>
                  </a:lnTo>
                  <a:lnTo>
                    <a:pt x="286" y="46"/>
                  </a:lnTo>
                  <a:lnTo>
                    <a:pt x="266" y="49"/>
                  </a:lnTo>
                  <a:lnTo>
                    <a:pt x="244" y="50"/>
                  </a:lnTo>
                  <a:lnTo>
                    <a:pt x="223" y="51"/>
                  </a:lnTo>
                  <a:lnTo>
                    <a:pt x="202" y="50"/>
                  </a:lnTo>
                  <a:lnTo>
                    <a:pt x="181" y="49"/>
                  </a:lnTo>
                  <a:lnTo>
                    <a:pt x="160" y="46"/>
                  </a:lnTo>
                  <a:lnTo>
                    <a:pt x="139" y="44"/>
                  </a:lnTo>
                  <a:lnTo>
                    <a:pt x="117" y="40"/>
                  </a:lnTo>
                  <a:lnTo>
                    <a:pt x="97" y="36"/>
                  </a:lnTo>
                  <a:lnTo>
                    <a:pt x="75" y="31"/>
                  </a:lnTo>
                  <a:lnTo>
                    <a:pt x="54" y="26"/>
                  </a:lnTo>
                  <a:lnTo>
                    <a:pt x="33" y="19"/>
                  </a:lnTo>
                  <a:lnTo>
                    <a:pt x="11" y="13"/>
                  </a:lnTo>
                  <a:lnTo>
                    <a:pt x="0" y="6"/>
                  </a:lnTo>
                  <a:lnTo>
                    <a:pt x="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8" name="Freeform 40">
              <a:extLst>
                <a:ext uri="{FF2B5EF4-FFF2-40B4-BE49-F238E27FC236}">
                  <a16:creationId xmlns:a16="http://schemas.microsoft.com/office/drawing/2014/main" id="{7D381F21-508D-B43A-0BCC-1862E964511A}"/>
                </a:ext>
              </a:extLst>
            </p:cNvPr>
            <p:cNvSpPr>
              <a:spLocks/>
            </p:cNvSpPr>
            <p:nvPr/>
          </p:nvSpPr>
          <p:spPr bwMode="auto">
            <a:xfrm>
              <a:off x="8193088" y="6026150"/>
              <a:ext cx="4762" cy="1588"/>
            </a:xfrm>
            <a:custGeom>
              <a:avLst/>
              <a:gdLst>
                <a:gd name="T0" fmla="*/ 4 w 9"/>
                <a:gd name="T1" fmla="*/ 0 h 5"/>
                <a:gd name="T2" fmla="*/ 0 w 9"/>
                <a:gd name="T3" fmla="*/ 1 h 5"/>
                <a:gd name="T4" fmla="*/ 9 w 9"/>
                <a:gd name="T5" fmla="*/ 5 h 5"/>
                <a:gd name="T6" fmla="*/ 4 w 9"/>
                <a:gd name="T7" fmla="*/ 0 h 5"/>
              </a:gdLst>
              <a:ahLst/>
              <a:cxnLst>
                <a:cxn ang="0">
                  <a:pos x="T0" y="T1"/>
                </a:cxn>
                <a:cxn ang="0">
                  <a:pos x="T2" y="T3"/>
                </a:cxn>
                <a:cxn ang="0">
                  <a:pos x="T4" y="T5"/>
                </a:cxn>
                <a:cxn ang="0">
                  <a:pos x="T6" y="T7"/>
                </a:cxn>
              </a:cxnLst>
              <a:rect l="0" t="0" r="r" b="b"/>
              <a:pathLst>
                <a:path w="9" h="5">
                  <a:moveTo>
                    <a:pt x="4" y="0"/>
                  </a:moveTo>
                  <a:lnTo>
                    <a:pt x="0" y="1"/>
                  </a:lnTo>
                  <a:lnTo>
                    <a:pt x="9" y="5"/>
                  </a:lnTo>
                  <a:lnTo>
                    <a:pt x="4"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69" name="Freeform 41">
              <a:extLst>
                <a:ext uri="{FF2B5EF4-FFF2-40B4-BE49-F238E27FC236}">
                  <a16:creationId xmlns:a16="http://schemas.microsoft.com/office/drawing/2014/main" id="{99B215F9-0A2C-C31E-3659-9DD6C04E772E}"/>
                </a:ext>
              </a:extLst>
            </p:cNvPr>
            <p:cNvSpPr>
              <a:spLocks/>
            </p:cNvSpPr>
            <p:nvPr/>
          </p:nvSpPr>
          <p:spPr bwMode="auto">
            <a:xfrm>
              <a:off x="8202613" y="6140450"/>
              <a:ext cx="1587" cy="4763"/>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lnTo>
                    <a:pt x="0" y="7"/>
                  </a:lnTo>
                  <a:lnTo>
                    <a:pt x="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0" name="Freeform 42">
              <a:extLst>
                <a:ext uri="{FF2B5EF4-FFF2-40B4-BE49-F238E27FC236}">
                  <a16:creationId xmlns:a16="http://schemas.microsoft.com/office/drawing/2014/main" id="{25B5CEC1-9180-4293-2B09-78D68A5B2401}"/>
                </a:ext>
              </a:extLst>
            </p:cNvPr>
            <p:cNvSpPr>
              <a:spLocks/>
            </p:cNvSpPr>
            <p:nvPr/>
          </p:nvSpPr>
          <p:spPr bwMode="auto">
            <a:xfrm>
              <a:off x="8205788" y="6159500"/>
              <a:ext cx="41275" cy="60325"/>
            </a:xfrm>
            <a:custGeom>
              <a:avLst/>
              <a:gdLst>
                <a:gd name="T0" fmla="*/ 0 w 76"/>
                <a:gd name="T1" fmla="*/ 37 h 114"/>
                <a:gd name="T2" fmla="*/ 0 w 76"/>
                <a:gd name="T3" fmla="*/ 24 h 114"/>
                <a:gd name="T4" fmla="*/ 9 w 76"/>
                <a:gd name="T5" fmla="*/ 23 h 114"/>
                <a:gd name="T6" fmla="*/ 15 w 76"/>
                <a:gd name="T7" fmla="*/ 21 h 114"/>
                <a:gd name="T8" fmla="*/ 20 w 76"/>
                <a:gd name="T9" fmla="*/ 17 h 114"/>
                <a:gd name="T10" fmla="*/ 24 w 76"/>
                <a:gd name="T11" fmla="*/ 12 h 114"/>
                <a:gd name="T12" fmla="*/ 28 w 76"/>
                <a:gd name="T13" fmla="*/ 8 h 114"/>
                <a:gd name="T14" fmla="*/ 33 w 76"/>
                <a:gd name="T15" fmla="*/ 4 h 114"/>
                <a:gd name="T16" fmla="*/ 38 w 76"/>
                <a:gd name="T17" fmla="*/ 1 h 114"/>
                <a:gd name="T18" fmla="*/ 45 w 76"/>
                <a:gd name="T19" fmla="*/ 0 h 114"/>
                <a:gd name="T20" fmla="*/ 76 w 76"/>
                <a:gd name="T21" fmla="*/ 38 h 114"/>
                <a:gd name="T22" fmla="*/ 73 w 76"/>
                <a:gd name="T23" fmla="*/ 48 h 114"/>
                <a:gd name="T24" fmla="*/ 49 w 76"/>
                <a:gd name="T25" fmla="*/ 25 h 114"/>
                <a:gd name="T26" fmla="*/ 43 w 76"/>
                <a:gd name="T27" fmla="*/ 28 h 114"/>
                <a:gd name="T28" fmla="*/ 54 w 76"/>
                <a:gd name="T29" fmla="*/ 46 h 114"/>
                <a:gd name="T30" fmla="*/ 59 w 76"/>
                <a:gd name="T31" fmla="*/ 46 h 114"/>
                <a:gd name="T32" fmla="*/ 48 w 76"/>
                <a:gd name="T33" fmla="*/ 51 h 114"/>
                <a:gd name="T34" fmla="*/ 39 w 76"/>
                <a:gd name="T35" fmla="*/ 57 h 114"/>
                <a:gd name="T36" fmla="*/ 33 w 76"/>
                <a:gd name="T37" fmla="*/ 64 h 114"/>
                <a:gd name="T38" fmla="*/ 27 w 76"/>
                <a:gd name="T39" fmla="*/ 73 h 114"/>
                <a:gd name="T40" fmla="*/ 23 w 76"/>
                <a:gd name="T41" fmla="*/ 81 h 114"/>
                <a:gd name="T42" fmla="*/ 20 w 76"/>
                <a:gd name="T43" fmla="*/ 91 h 114"/>
                <a:gd name="T44" fmla="*/ 17 w 76"/>
                <a:gd name="T45" fmla="*/ 102 h 114"/>
                <a:gd name="T46" fmla="*/ 14 w 76"/>
                <a:gd name="T47" fmla="*/ 114 h 114"/>
                <a:gd name="T48" fmla="*/ 8 w 76"/>
                <a:gd name="T49" fmla="*/ 94 h 114"/>
                <a:gd name="T50" fmla="*/ 3 w 76"/>
                <a:gd name="T51" fmla="*/ 76 h 114"/>
                <a:gd name="T52" fmla="*/ 1 w 76"/>
                <a:gd name="T53" fmla="*/ 58 h 114"/>
                <a:gd name="T54" fmla="*/ 0 w 76"/>
                <a:gd name="T55" fmla="*/ 3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14">
                  <a:moveTo>
                    <a:pt x="0" y="37"/>
                  </a:moveTo>
                  <a:lnTo>
                    <a:pt x="0" y="24"/>
                  </a:lnTo>
                  <a:lnTo>
                    <a:pt x="9" y="23"/>
                  </a:lnTo>
                  <a:lnTo>
                    <a:pt x="15" y="21"/>
                  </a:lnTo>
                  <a:lnTo>
                    <a:pt x="20" y="17"/>
                  </a:lnTo>
                  <a:lnTo>
                    <a:pt x="24" y="12"/>
                  </a:lnTo>
                  <a:lnTo>
                    <a:pt x="28" y="8"/>
                  </a:lnTo>
                  <a:lnTo>
                    <a:pt x="33" y="4"/>
                  </a:lnTo>
                  <a:lnTo>
                    <a:pt x="38" y="1"/>
                  </a:lnTo>
                  <a:lnTo>
                    <a:pt x="45" y="0"/>
                  </a:lnTo>
                  <a:lnTo>
                    <a:pt x="76" y="38"/>
                  </a:lnTo>
                  <a:lnTo>
                    <a:pt x="73" y="48"/>
                  </a:lnTo>
                  <a:lnTo>
                    <a:pt x="49" y="25"/>
                  </a:lnTo>
                  <a:lnTo>
                    <a:pt x="43" y="28"/>
                  </a:lnTo>
                  <a:lnTo>
                    <a:pt x="54" y="46"/>
                  </a:lnTo>
                  <a:lnTo>
                    <a:pt x="59" y="46"/>
                  </a:lnTo>
                  <a:lnTo>
                    <a:pt x="48" y="51"/>
                  </a:lnTo>
                  <a:lnTo>
                    <a:pt x="39" y="57"/>
                  </a:lnTo>
                  <a:lnTo>
                    <a:pt x="33" y="64"/>
                  </a:lnTo>
                  <a:lnTo>
                    <a:pt x="27" y="73"/>
                  </a:lnTo>
                  <a:lnTo>
                    <a:pt x="23" y="81"/>
                  </a:lnTo>
                  <a:lnTo>
                    <a:pt x="20" y="91"/>
                  </a:lnTo>
                  <a:lnTo>
                    <a:pt x="17" y="102"/>
                  </a:lnTo>
                  <a:lnTo>
                    <a:pt x="14" y="114"/>
                  </a:lnTo>
                  <a:lnTo>
                    <a:pt x="8" y="94"/>
                  </a:lnTo>
                  <a:lnTo>
                    <a:pt x="3" y="76"/>
                  </a:lnTo>
                  <a:lnTo>
                    <a:pt x="1" y="58"/>
                  </a:lnTo>
                  <a:lnTo>
                    <a:pt x="0" y="37"/>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1" name="Freeform 43">
              <a:extLst>
                <a:ext uri="{FF2B5EF4-FFF2-40B4-BE49-F238E27FC236}">
                  <a16:creationId xmlns:a16="http://schemas.microsoft.com/office/drawing/2014/main" id="{31B0FDC5-AD3E-DE62-FBDF-6CD831BF4490}"/>
                </a:ext>
              </a:extLst>
            </p:cNvPr>
            <p:cNvSpPr>
              <a:spLocks/>
            </p:cNvSpPr>
            <p:nvPr/>
          </p:nvSpPr>
          <p:spPr bwMode="auto">
            <a:xfrm>
              <a:off x="8205788" y="6138863"/>
              <a:ext cx="19050" cy="22225"/>
            </a:xfrm>
            <a:custGeom>
              <a:avLst/>
              <a:gdLst>
                <a:gd name="T0" fmla="*/ 3 w 35"/>
                <a:gd name="T1" fmla="*/ 23 h 43"/>
                <a:gd name="T2" fmla="*/ 5 w 35"/>
                <a:gd name="T3" fmla="*/ 0 h 43"/>
                <a:gd name="T4" fmla="*/ 35 w 35"/>
                <a:gd name="T5" fmla="*/ 24 h 43"/>
                <a:gd name="T6" fmla="*/ 30 w 35"/>
                <a:gd name="T7" fmla="*/ 29 h 43"/>
                <a:gd name="T8" fmla="*/ 26 w 35"/>
                <a:gd name="T9" fmla="*/ 33 h 43"/>
                <a:gd name="T10" fmla="*/ 23 w 35"/>
                <a:gd name="T11" fmla="*/ 36 h 43"/>
                <a:gd name="T12" fmla="*/ 20 w 35"/>
                <a:gd name="T13" fmla="*/ 38 h 43"/>
                <a:gd name="T14" fmla="*/ 16 w 35"/>
                <a:gd name="T15" fmla="*/ 40 h 43"/>
                <a:gd name="T16" fmla="*/ 12 w 35"/>
                <a:gd name="T17" fmla="*/ 42 h 43"/>
                <a:gd name="T18" fmla="*/ 7 w 35"/>
                <a:gd name="T19" fmla="*/ 43 h 43"/>
                <a:gd name="T20" fmla="*/ 0 w 35"/>
                <a:gd name="T21" fmla="*/ 43 h 43"/>
                <a:gd name="T22" fmla="*/ 3 w 35"/>
                <a:gd name="T23"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43">
                  <a:moveTo>
                    <a:pt x="3" y="23"/>
                  </a:moveTo>
                  <a:lnTo>
                    <a:pt x="5" y="0"/>
                  </a:lnTo>
                  <a:lnTo>
                    <a:pt x="35" y="24"/>
                  </a:lnTo>
                  <a:lnTo>
                    <a:pt x="30" y="29"/>
                  </a:lnTo>
                  <a:lnTo>
                    <a:pt x="26" y="33"/>
                  </a:lnTo>
                  <a:lnTo>
                    <a:pt x="23" y="36"/>
                  </a:lnTo>
                  <a:lnTo>
                    <a:pt x="20" y="38"/>
                  </a:lnTo>
                  <a:lnTo>
                    <a:pt x="16" y="40"/>
                  </a:lnTo>
                  <a:lnTo>
                    <a:pt x="12" y="42"/>
                  </a:lnTo>
                  <a:lnTo>
                    <a:pt x="7" y="43"/>
                  </a:lnTo>
                  <a:lnTo>
                    <a:pt x="0" y="43"/>
                  </a:lnTo>
                  <a:lnTo>
                    <a:pt x="3" y="2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2" name="Freeform 44">
              <a:extLst>
                <a:ext uri="{FF2B5EF4-FFF2-40B4-BE49-F238E27FC236}">
                  <a16:creationId xmlns:a16="http://schemas.microsoft.com/office/drawing/2014/main" id="{BAA134C7-A1E9-8543-5A8D-911590AC9957}"/>
                </a:ext>
              </a:extLst>
            </p:cNvPr>
            <p:cNvSpPr>
              <a:spLocks/>
            </p:cNvSpPr>
            <p:nvPr/>
          </p:nvSpPr>
          <p:spPr bwMode="auto">
            <a:xfrm>
              <a:off x="8205788" y="6162675"/>
              <a:ext cx="6350" cy="4763"/>
            </a:xfrm>
            <a:custGeom>
              <a:avLst/>
              <a:gdLst>
                <a:gd name="T0" fmla="*/ 3 w 11"/>
                <a:gd name="T1" fmla="*/ 0 h 8"/>
                <a:gd name="T2" fmla="*/ 11 w 11"/>
                <a:gd name="T3" fmla="*/ 4 h 8"/>
                <a:gd name="T4" fmla="*/ 0 w 11"/>
                <a:gd name="T5" fmla="*/ 8 h 8"/>
                <a:gd name="T6" fmla="*/ 3 w 11"/>
                <a:gd name="T7" fmla="*/ 0 h 8"/>
              </a:gdLst>
              <a:ahLst/>
              <a:cxnLst>
                <a:cxn ang="0">
                  <a:pos x="T0" y="T1"/>
                </a:cxn>
                <a:cxn ang="0">
                  <a:pos x="T2" y="T3"/>
                </a:cxn>
                <a:cxn ang="0">
                  <a:pos x="T4" y="T5"/>
                </a:cxn>
                <a:cxn ang="0">
                  <a:pos x="T6" y="T7"/>
                </a:cxn>
              </a:cxnLst>
              <a:rect l="0" t="0" r="r" b="b"/>
              <a:pathLst>
                <a:path w="11" h="8">
                  <a:moveTo>
                    <a:pt x="3" y="0"/>
                  </a:moveTo>
                  <a:lnTo>
                    <a:pt x="11" y="4"/>
                  </a:lnTo>
                  <a:lnTo>
                    <a:pt x="0" y="8"/>
                  </a:lnTo>
                  <a:lnTo>
                    <a:pt x="3"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3" name="Freeform 45">
              <a:extLst>
                <a:ext uri="{FF2B5EF4-FFF2-40B4-BE49-F238E27FC236}">
                  <a16:creationId xmlns:a16="http://schemas.microsoft.com/office/drawing/2014/main" id="{CF9F64F2-EC49-F8F5-A654-6FD7997470C9}"/>
                </a:ext>
              </a:extLst>
            </p:cNvPr>
            <p:cNvSpPr>
              <a:spLocks/>
            </p:cNvSpPr>
            <p:nvPr/>
          </p:nvSpPr>
          <p:spPr bwMode="auto">
            <a:xfrm>
              <a:off x="8212138" y="6097588"/>
              <a:ext cx="28575" cy="44450"/>
            </a:xfrm>
            <a:custGeom>
              <a:avLst/>
              <a:gdLst>
                <a:gd name="T0" fmla="*/ 1 w 55"/>
                <a:gd name="T1" fmla="*/ 59 h 86"/>
                <a:gd name="T2" fmla="*/ 30 w 55"/>
                <a:gd name="T3" fmla="*/ 0 h 86"/>
                <a:gd name="T4" fmla="*/ 43 w 55"/>
                <a:gd name="T5" fmla="*/ 10 h 86"/>
                <a:gd name="T6" fmla="*/ 44 w 55"/>
                <a:gd name="T7" fmla="*/ 18 h 86"/>
                <a:gd name="T8" fmla="*/ 40 w 55"/>
                <a:gd name="T9" fmla="*/ 15 h 86"/>
                <a:gd name="T10" fmla="*/ 37 w 55"/>
                <a:gd name="T11" fmla="*/ 15 h 86"/>
                <a:gd name="T12" fmla="*/ 34 w 55"/>
                <a:gd name="T13" fmla="*/ 16 h 86"/>
                <a:gd name="T14" fmla="*/ 29 w 55"/>
                <a:gd name="T15" fmla="*/ 20 h 86"/>
                <a:gd name="T16" fmla="*/ 40 w 55"/>
                <a:gd name="T17" fmla="*/ 18 h 86"/>
                <a:gd name="T18" fmla="*/ 48 w 55"/>
                <a:gd name="T19" fmla="*/ 21 h 86"/>
                <a:gd name="T20" fmla="*/ 52 w 55"/>
                <a:gd name="T21" fmla="*/ 30 h 86"/>
                <a:gd name="T22" fmla="*/ 54 w 55"/>
                <a:gd name="T23" fmla="*/ 42 h 86"/>
                <a:gd name="T24" fmla="*/ 55 w 55"/>
                <a:gd name="T25" fmla="*/ 55 h 86"/>
                <a:gd name="T26" fmla="*/ 54 w 55"/>
                <a:gd name="T27" fmla="*/ 68 h 86"/>
                <a:gd name="T28" fmla="*/ 53 w 55"/>
                <a:gd name="T29" fmla="*/ 78 h 86"/>
                <a:gd name="T30" fmla="*/ 53 w 55"/>
                <a:gd name="T31" fmla="*/ 86 h 86"/>
                <a:gd name="T32" fmla="*/ 49 w 55"/>
                <a:gd name="T33" fmla="*/ 82 h 86"/>
                <a:gd name="T34" fmla="*/ 45 w 55"/>
                <a:gd name="T35" fmla="*/ 77 h 86"/>
                <a:gd name="T36" fmla="*/ 41 w 55"/>
                <a:gd name="T37" fmla="*/ 73 h 86"/>
                <a:gd name="T38" fmla="*/ 37 w 55"/>
                <a:gd name="T39" fmla="*/ 69 h 86"/>
                <a:gd name="T40" fmla="*/ 32 w 55"/>
                <a:gd name="T41" fmla="*/ 64 h 86"/>
                <a:gd name="T42" fmla="*/ 28 w 55"/>
                <a:gd name="T43" fmla="*/ 60 h 86"/>
                <a:gd name="T44" fmla="*/ 24 w 55"/>
                <a:gd name="T45" fmla="*/ 58 h 86"/>
                <a:gd name="T46" fmla="*/ 18 w 55"/>
                <a:gd name="T47" fmla="*/ 56 h 86"/>
                <a:gd name="T48" fmla="*/ 25 w 55"/>
                <a:gd name="T49" fmla="*/ 73 h 86"/>
                <a:gd name="T50" fmla="*/ 0 w 55"/>
                <a:gd name="T51" fmla="*/ 65 h 86"/>
                <a:gd name="T52" fmla="*/ 1 w 55"/>
                <a:gd name="T53" fmla="*/ 5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86">
                  <a:moveTo>
                    <a:pt x="1" y="59"/>
                  </a:moveTo>
                  <a:lnTo>
                    <a:pt x="30" y="0"/>
                  </a:lnTo>
                  <a:lnTo>
                    <a:pt x="43" y="10"/>
                  </a:lnTo>
                  <a:lnTo>
                    <a:pt x="44" y="18"/>
                  </a:lnTo>
                  <a:lnTo>
                    <a:pt x="40" y="15"/>
                  </a:lnTo>
                  <a:lnTo>
                    <a:pt x="37" y="15"/>
                  </a:lnTo>
                  <a:lnTo>
                    <a:pt x="34" y="16"/>
                  </a:lnTo>
                  <a:lnTo>
                    <a:pt x="29" y="20"/>
                  </a:lnTo>
                  <a:lnTo>
                    <a:pt x="40" y="18"/>
                  </a:lnTo>
                  <a:lnTo>
                    <a:pt x="48" y="21"/>
                  </a:lnTo>
                  <a:lnTo>
                    <a:pt x="52" y="30"/>
                  </a:lnTo>
                  <a:lnTo>
                    <a:pt x="54" y="42"/>
                  </a:lnTo>
                  <a:lnTo>
                    <a:pt x="55" y="55"/>
                  </a:lnTo>
                  <a:lnTo>
                    <a:pt x="54" y="68"/>
                  </a:lnTo>
                  <a:lnTo>
                    <a:pt x="53" y="78"/>
                  </a:lnTo>
                  <a:lnTo>
                    <a:pt x="53" y="86"/>
                  </a:lnTo>
                  <a:lnTo>
                    <a:pt x="49" y="82"/>
                  </a:lnTo>
                  <a:lnTo>
                    <a:pt x="45" y="77"/>
                  </a:lnTo>
                  <a:lnTo>
                    <a:pt x="41" y="73"/>
                  </a:lnTo>
                  <a:lnTo>
                    <a:pt x="37" y="69"/>
                  </a:lnTo>
                  <a:lnTo>
                    <a:pt x="32" y="64"/>
                  </a:lnTo>
                  <a:lnTo>
                    <a:pt x="28" y="60"/>
                  </a:lnTo>
                  <a:lnTo>
                    <a:pt x="24" y="58"/>
                  </a:lnTo>
                  <a:lnTo>
                    <a:pt x="18" y="56"/>
                  </a:lnTo>
                  <a:lnTo>
                    <a:pt x="25" y="73"/>
                  </a:lnTo>
                  <a:lnTo>
                    <a:pt x="0" y="65"/>
                  </a:lnTo>
                  <a:lnTo>
                    <a:pt x="1" y="59"/>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 name="Freeform 46">
              <a:extLst>
                <a:ext uri="{FF2B5EF4-FFF2-40B4-BE49-F238E27FC236}">
                  <a16:creationId xmlns:a16="http://schemas.microsoft.com/office/drawing/2014/main" id="{292A4518-6762-C945-14F8-90BDDBAC800F}"/>
                </a:ext>
              </a:extLst>
            </p:cNvPr>
            <p:cNvSpPr>
              <a:spLocks/>
            </p:cNvSpPr>
            <p:nvPr/>
          </p:nvSpPr>
          <p:spPr bwMode="auto">
            <a:xfrm>
              <a:off x="8218488" y="6083300"/>
              <a:ext cx="11112" cy="17463"/>
            </a:xfrm>
            <a:custGeom>
              <a:avLst/>
              <a:gdLst>
                <a:gd name="T0" fmla="*/ 0 w 21"/>
                <a:gd name="T1" fmla="*/ 32 h 33"/>
                <a:gd name="T2" fmla="*/ 3 w 21"/>
                <a:gd name="T3" fmla="*/ 21 h 33"/>
                <a:gd name="T4" fmla="*/ 21 w 21"/>
                <a:gd name="T5" fmla="*/ 0 h 33"/>
                <a:gd name="T6" fmla="*/ 11 w 21"/>
                <a:gd name="T7" fmla="*/ 19 h 33"/>
                <a:gd name="T8" fmla="*/ 2 w 21"/>
                <a:gd name="T9" fmla="*/ 33 h 33"/>
                <a:gd name="T10" fmla="*/ 0 w 21"/>
                <a:gd name="T11" fmla="*/ 32 h 33"/>
              </a:gdLst>
              <a:ahLst/>
              <a:cxnLst>
                <a:cxn ang="0">
                  <a:pos x="T0" y="T1"/>
                </a:cxn>
                <a:cxn ang="0">
                  <a:pos x="T2" y="T3"/>
                </a:cxn>
                <a:cxn ang="0">
                  <a:pos x="T4" y="T5"/>
                </a:cxn>
                <a:cxn ang="0">
                  <a:pos x="T6" y="T7"/>
                </a:cxn>
                <a:cxn ang="0">
                  <a:pos x="T8" y="T9"/>
                </a:cxn>
                <a:cxn ang="0">
                  <a:pos x="T10" y="T11"/>
                </a:cxn>
              </a:cxnLst>
              <a:rect l="0" t="0" r="r" b="b"/>
              <a:pathLst>
                <a:path w="21" h="33">
                  <a:moveTo>
                    <a:pt x="0" y="32"/>
                  </a:moveTo>
                  <a:lnTo>
                    <a:pt x="3" y="21"/>
                  </a:lnTo>
                  <a:lnTo>
                    <a:pt x="21" y="0"/>
                  </a:lnTo>
                  <a:lnTo>
                    <a:pt x="11" y="19"/>
                  </a:lnTo>
                  <a:lnTo>
                    <a:pt x="2" y="33"/>
                  </a:lnTo>
                  <a:lnTo>
                    <a:pt x="0" y="3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5" name="Freeform 47">
              <a:extLst>
                <a:ext uri="{FF2B5EF4-FFF2-40B4-BE49-F238E27FC236}">
                  <a16:creationId xmlns:a16="http://schemas.microsoft.com/office/drawing/2014/main" id="{11CE1774-3E7C-F5F8-D522-16F22BC6E242}"/>
                </a:ext>
              </a:extLst>
            </p:cNvPr>
            <p:cNvSpPr>
              <a:spLocks/>
            </p:cNvSpPr>
            <p:nvPr/>
          </p:nvSpPr>
          <p:spPr bwMode="auto">
            <a:xfrm>
              <a:off x="8220075" y="6213475"/>
              <a:ext cx="15875" cy="33338"/>
            </a:xfrm>
            <a:custGeom>
              <a:avLst/>
              <a:gdLst>
                <a:gd name="T0" fmla="*/ 0 w 28"/>
                <a:gd name="T1" fmla="*/ 12 h 65"/>
                <a:gd name="T2" fmla="*/ 2 w 28"/>
                <a:gd name="T3" fmla="*/ 0 h 65"/>
                <a:gd name="T4" fmla="*/ 16 w 28"/>
                <a:gd name="T5" fmla="*/ 12 h 65"/>
                <a:gd name="T6" fmla="*/ 14 w 28"/>
                <a:gd name="T7" fmla="*/ 17 h 65"/>
                <a:gd name="T8" fmla="*/ 8 w 28"/>
                <a:gd name="T9" fmla="*/ 16 h 65"/>
                <a:gd name="T10" fmla="*/ 28 w 28"/>
                <a:gd name="T11" fmla="*/ 55 h 65"/>
                <a:gd name="T12" fmla="*/ 11 w 28"/>
                <a:gd name="T13" fmla="*/ 65 h 65"/>
                <a:gd name="T14" fmla="*/ 0 w 28"/>
                <a:gd name="T15" fmla="*/ 12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5">
                  <a:moveTo>
                    <a:pt x="0" y="12"/>
                  </a:moveTo>
                  <a:lnTo>
                    <a:pt x="2" y="0"/>
                  </a:lnTo>
                  <a:lnTo>
                    <a:pt x="16" y="12"/>
                  </a:lnTo>
                  <a:lnTo>
                    <a:pt x="14" y="17"/>
                  </a:lnTo>
                  <a:lnTo>
                    <a:pt x="8" y="16"/>
                  </a:lnTo>
                  <a:lnTo>
                    <a:pt x="28" y="55"/>
                  </a:lnTo>
                  <a:lnTo>
                    <a:pt x="11" y="65"/>
                  </a:lnTo>
                  <a:lnTo>
                    <a:pt x="0" y="12"/>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6" name="Freeform 48">
              <a:extLst>
                <a:ext uri="{FF2B5EF4-FFF2-40B4-BE49-F238E27FC236}">
                  <a16:creationId xmlns:a16="http://schemas.microsoft.com/office/drawing/2014/main" id="{6334F588-B062-F699-9713-6E6793F88FB3}"/>
                </a:ext>
              </a:extLst>
            </p:cNvPr>
            <p:cNvSpPr>
              <a:spLocks/>
            </p:cNvSpPr>
            <p:nvPr/>
          </p:nvSpPr>
          <p:spPr bwMode="auto">
            <a:xfrm>
              <a:off x="8221663" y="6256338"/>
              <a:ext cx="1587" cy="4762"/>
            </a:xfrm>
            <a:custGeom>
              <a:avLst/>
              <a:gdLst>
                <a:gd name="T0" fmla="*/ 0 w 4"/>
                <a:gd name="T1" fmla="*/ 0 h 8"/>
                <a:gd name="T2" fmla="*/ 4 w 4"/>
                <a:gd name="T3" fmla="*/ 8 h 8"/>
                <a:gd name="T4" fmla="*/ 0 w 4"/>
                <a:gd name="T5" fmla="*/ 0 h 8"/>
              </a:gdLst>
              <a:ahLst/>
              <a:cxnLst>
                <a:cxn ang="0">
                  <a:pos x="T0" y="T1"/>
                </a:cxn>
                <a:cxn ang="0">
                  <a:pos x="T2" y="T3"/>
                </a:cxn>
                <a:cxn ang="0">
                  <a:pos x="T4" y="T5"/>
                </a:cxn>
              </a:cxnLst>
              <a:rect l="0" t="0" r="r" b="b"/>
              <a:pathLst>
                <a:path w="4" h="8">
                  <a:moveTo>
                    <a:pt x="0" y="0"/>
                  </a:moveTo>
                  <a:lnTo>
                    <a:pt x="4" y="8"/>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7" name="Freeform 49">
              <a:extLst>
                <a:ext uri="{FF2B5EF4-FFF2-40B4-BE49-F238E27FC236}">
                  <a16:creationId xmlns:a16="http://schemas.microsoft.com/office/drawing/2014/main" id="{06395470-3136-8FCB-64B6-D637899592A3}"/>
                </a:ext>
              </a:extLst>
            </p:cNvPr>
            <p:cNvSpPr>
              <a:spLocks/>
            </p:cNvSpPr>
            <p:nvPr/>
          </p:nvSpPr>
          <p:spPr bwMode="auto">
            <a:xfrm>
              <a:off x="8223250" y="6191250"/>
              <a:ext cx="17463" cy="34925"/>
            </a:xfrm>
            <a:custGeom>
              <a:avLst/>
              <a:gdLst>
                <a:gd name="T0" fmla="*/ 0 w 32"/>
                <a:gd name="T1" fmla="*/ 26 h 67"/>
                <a:gd name="T2" fmla="*/ 25 w 32"/>
                <a:gd name="T3" fmla="*/ 0 h 67"/>
                <a:gd name="T4" fmla="*/ 31 w 32"/>
                <a:gd name="T5" fmla="*/ 2 h 67"/>
                <a:gd name="T6" fmla="*/ 32 w 32"/>
                <a:gd name="T7" fmla="*/ 67 h 67"/>
                <a:gd name="T8" fmla="*/ 13 w 32"/>
                <a:gd name="T9" fmla="*/ 38 h 67"/>
                <a:gd name="T10" fmla="*/ 2 w 32"/>
                <a:gd name="T11" fmla="*/ 32 h 67"/>
                <a:gd name="T12" fmla="*/ 0 w 32"/>
                <a:gd name="T13" fmla="*/ 26 h 67"/>
              </a:gdLst>
              <a:ahLst/>
              <a:cxnLst>
                <a:cxn ang="0">
                  <a:pos x="T0" y="T1"/>
                </a:cxn>
                <a:cxn ang="0">
                  <a:pos x="T2" y="T3"/>
                </a:cxn>
                <a:cxn ang="0">
                  <a:pos x="T4" y="T5"/>
                </a:cxn>
                <a:cxn ang="0">
                  <a:pos x="T6" y="T7"/>
                </a:cxn>
                <a:cxn ang="0">
                  <a:pos x="T8" y="T9"/>
                </a:cxn>
                <a:cxn ang="0">
                  <a:pos x="T10" y="T11"/>
                </a:cxn>
                <a:cxn ang="0">
                  <a:pos x="T12" y="T13"/>
                </a:cxn>
              </a:cxnLst>
              <a:rect l="0" t="0" r="r" b="b"/>
              <a:pathLst>
                <a:path w="32" h="67">
                  <a:moveTo>
                    <a:pt x="0" y="26"/>
                  </a:moveTo>
                  <a:lnTo>
                    <a:pt x="25" y="0"/>
                  </a:lnTo>
                  <a:lnTo>
                    <a:pt x="31" y="2"/>
                  </a:lnTo>
                  <a:lnTo>
                    <a:pt x="32" y="67"/>
                  </a:lnTo>
                  <a:lnTo>
                    <a:pt x="13" y="38"/>
                  </a:lnTo>
                  <a:lnTo>
                    <a:pt x="2" y="32"/>
                  </a:lnTo>
                  <a:lnTo>
                    <a:pt x="0" y="26"/>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8" name="Freeform 50">
              <a:extLst>
                <a:ext uri="{FF2B5EF4-FFF2-40B4-BE49-F238E27FC236}">
                  <a16:creationId xmlns:a16="http://schemas.microsoft.com/office/drawing/2014/main" id="{6D3B72F5-368C-84C6-1113-2E02E41726E0}"/>
                </a:ext>
              </a:extLst>
            </p:cNvPr>
            <p:cNvSpPr>
              <a:spLocks/>
            </p:cNvSpPr>
            <p:nvPr/>
          </p:nvSpPr>
          <p:spPr bwMode="auto">
            <a:xfrm>
              <a:off x="8226425" y="6145213"/>
              <a:ext cx="9525" cy="6350"/>
            </a:xfrm>
            <a:custGeom>
              <a:avLst/>
              <a:gdLst>
                <a:gd name="T0" fmla="*/ 0 w 17"/>
                <a:gd name="T1" fmla="*/ 3 h 13"/>
                <a:gd name="T2" fmla="*/ 10 w 17"/>
                <a:gd name="T3" fmla="*/ 0 h 13"/>
                <a:gd name="T4" fmla="*/ 17 w 17"/>
                <a:gd name="T5" fmla="*/ 0 h 13"/>
                <a:gd name="T6" fmla="*/ 14 w 17"/>
                <a:gd name="T7" fmla="*/ 9 h 13"/>
                <a:gd name="T8" fmla="*/ 2 w 17"/>
                <a:gd name="T9" fmla="*/ 13 h 13"/>
                <a:gd name="T10" fmla="*/ 0 w 17"/>
                <a:gd name="T11" fmla="*/ 3 h 13"/>
              </a:gdLst>
              <a:ahLst/>
              <a:cxnLst>
                <a:cxn ang="0">
                  <a:pos x="T0" y="T1"/>
                </a:cxn>
                <a:cxn ang="0">
                  <a:pos x="T2" y="T3"/>
                </a:cxn>
                <a:cxn ang="0">
                  <a:pos x="T4" y="T5"/>
                </a:cxn>
                <a:cxn ang="0">
                  <a:pos x="T6" y="T7"/>
                </a:cxn>
                <a:cxn ang="0">
                  <a:pos x="T8" y="T9"/>
                </a:cxn>
                <a:cxn ang="0">
                  <a:pos x="T10" y="T11"/>
                </a:cxn>
              </a:cxnLst>
              <a:rect l="0" t="0" r="r" b="b"/>
              <a:pathLst>
                <a:path w="17" h="13">
                  <a:moveTo>
                    <a:pt x="0" y="3"/>
                  </a:moveTo>
                  <a:lnTo>
                    <a:pt x="10" y="0"/>
                  </a:lnTo>
                  <a:lnTo>
                    <a:pt x="17" y="0"/>
                  </a:lnTo>
                  <a:lnTo>
                    <a:pt x="14" y="9"/>
                  </a:lnTo>
                  <a:lnTo>
                    <a:pt x="2" y="13"/>
                  </a:lnTo>
                  <a:lnTo>
                    <a:pt x="0" y="3"/>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9" name="Freeform 51">
              <a:extLst>
                <a:ext uri="{FF2B5EF4-FFF2-40B4-BE49-F238E27FC236}">
                  <a16:creationId xmlns:a16="http://schemas.microsoft.com/office/drawing/2014/main" id="{0E66FF55-952D-0FC4-DFF3-D8B59B2F29A6}"/>
                </a:ext>
              </a:extLst>
            </p:cNvPr>
            <p:cNvSpPr>
              <a:spLocks/>
            </p:cNvSpPr>
            <p:nvPr/>
          </p:nvSpPr>
          <p:spPr bwMode="auto">
            <a:xfrm>
              <a:off x="8231188" y="6223000"/>
              <a:ext cx="9525" cy="14288"/>
            </a:xfrm>
            <a:custGeom>
              <a:avLst/>
              <a:gdLst>
                <a:gd name="T0" fmla="*/ 1 w 16"/>
                <a:gd name="T1" fmla="*/ 0 h 26"/>
                <a:gd name="T2" fmla="*/ 7 w 16"/>
                <a:gd name="T3" fmla="*/ 7 h 26"/>
                <a:gd name="T4" fmla="*/ 11 w 16"/>
                <a:gd name="T5" fmla="*/ 14 h 26"/>
                <a:gd name="T6" fmla="*/ 16 w 16"/>
                <a:gd name="T7" fmla="*/ 14 h 26"/>
                <a:gd name="T8" fmla="*/ 10 w 16"/>
                <a:gd name="T9" fmla="*/ 26 h 26"/>
                <a:gd name="T10" fmla="*/ 1 w 16"/>
                <a:gd name="T11" fmla="*/ 17 h 26"/>
                <a:gd name="T12" fmla="*/ 0 w 16"/>
                <a:gd name="T13" fmla="*/ 13 h 26"/>
                <a:gd name="T14" fmla="*/ 1 w 16"/>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6">
                  <a:moveTo>
                    <a:pt x="1" y="0"/>
                  </a:moveTo>
                  <a:lnTo>
                    <a:pt x="7" y="7"/>
                  </a:lnTo>
                  <a:lnTo>
                    <a:pt x="11" y="14"/>
                  </a:lnTo>
                  <a:lnTo>
                    <a:pt x="16" y="14"/>
                  </a:lnTo>
                  <a:lnTo>
                    <a:pt x="10" y="26"/>
                  </a:lnTo>
                  <a:lnTo>
                    <a:pt x="1" y="17"/>
                  </a:lnTo>
                  <a:lnTo>
                    <a:pt x="0" y="13"/>
                  </a:lnTo>
                  <a:lnTo>
                    <a:pt x="1" y="0"/>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0" name="Freeform 52">
              <a:extLst>
                <a:ext uri="{FF2B5EF4-FFF2-40B4-BE49-F238E27FC236}">
                  <a16:creationId xmlns:a16="http://schemas.microsoft.com/office/drawing/2014/main" id="{31DFC495-8692-DC10-15D2-CAB9BDBCFBAF}"/>
                </a:ext>
              </a:extLst>
            </p:cNvPr>
            <p:cNvSpPr>
              <a:spLocks/>
            </p:cNvSpPr>
            <p:nvPr/>
          </p:nvSpPr>
          <p:spPr bwMode="auto">
            <a:xfrm>
              <a:off x="8232775" y="6154738"/>
              <a:ext cx="15875" cy="22225"/>
            </a:xfrm>
            <a:custGeom>
              <a:avLst/>
              <a:gdLst>
                <a:gd name="T0" fmla="*/ 2 w 32"/>
                <a:gd name="T1" fmla="*/ 2 h 43"/>
                <a:gd name="T2" fmla="*/ 15 w 32"/>
                <a:gd name="T3" fmla="*/ 0 h 43"/>
                <a:gd name="T4" fmla="*/ 32 w 32"/>
                <a:gd name="T5" fmla="*/ 43 h 43"/>
                <a:gd name="T6" fmla="*/ 0 w 32"/>
                <a:gd name="T7" fmla="*/ 8 h 43"/>
                <a:gd name="T8" fmla="*/ 2 w 32"/>
                <a:gd name="T9" fmla="*/ 2 h 43"/>
              </a:gdLst>
              <a:ahLst/>
              <a:cxnLst>
                <a:cxn ang="0">
                  <a:pos x="T0" y="T1"/>
                </a:cxn>
                <a:cxn ang="0">
                  <a:pos x="T2" y="T3"/>
                </a:cxn>
                <a:cxn ang="0">
                  <a:pos x="T4" y="T5"/>
                </a:cxn>
                <a:cxn ang="0">
                  <a:pos x="T6" y="T7"/>
                </a:cxn>
                <a:cxn ang="0">
                  <a:pos x="T8" y="T9"/>
                </a:cxn>
              </a:cxnLst>
              <a:rect l="0" t="0" r="r" b="b"/>
              <a:pathLst>
                <a:path w="32" h="43">
                  <a:moveTo>
                    <a:pt x="2" y="2"/>
                  </a:moveTo>
                  <a:lnTo>
                    <a:pt x="15" y="0"/>
                  </a:lnTo>
                  <a:lnTo>
                    <a:pt x="32" y="43"/>
                  </a:lnTo>
                  <a:lnTo>
                    <a:pt x="0" y="8"/>
                  </a:lnTo>
                  <a:lnTo>
                    <a:pt x="2" y="2"/>
                  </a:lnTo>
                  <a:close/>
                </a:path>
              </a:pathLst>
            </a:custGeom>
            <a:solidFill>
              <a:srgbClr val="B24C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1" name="Freeform 53">
              <a:extLst>
                <a:ext uri="{FF2B5EF4-FFF2-40B4-BE49-F238E27FC236}">
                  <a16:creationId xmlns:a16="http://schemas.microsoft.com/office/drawing/2014/main" id="{89CFA583-8F01-6878-6848-0085ECE2BAD9}"/>
                </a:ext>
              </a:extLst>
            </p:cNvPr>
            <p:cNvSpPr>
              <a:spLocks/>
            </p:cNvSpPr>
            <p:nvPr/>
          </p:nvSpPr>
          <p:spPr bwMode="auto">
            <a:xfrm>
              <a:off x="8243888" y="6215063"/>
              <a:ext cx="4762" cy="28575"/>
            </a:xfrm>
            <a:custGeom>
              <a:avLst/>
              <a:gdLst>
                <a:gd name="T0" fmla="*/ 0 w 8"/>
                <a:gd name="T1" fmla="*/ 49 h 54"/>
                <a:gd name="T2" fmla="*/ 8 w 8"/>
                <a:gd name="T3" fmla="*/ 0 h 54"/>
                <a:gd name="T4" fmla="*/ 4 w 8"/>
                <a:gd name="T5" fmla="*/ 54 h 54"/>
                <a:gd name="T6" fmla="*/ 0 w 8"/>
                <a:gd name="T7" fmla="*/ 49 h 54"/>
              </a:gdLst>
              <a:ahLst/>
              <a:cxnLst>
                <a:cxn ang="0">
                  <a:pos x="T0" y="T1"/>
                </a:cxn>
                <a:cxn ang="0">
                  <a:pos x="T2" y="T3"/>
                </a:cxn>
                <a:cxn ang="0">
                  <a:pos x="T4" y="T5"/>
                </a:cxn>
                <a:cxn ang="0">
                  <a:pos x="T6" y="T7"/>
                </a:cxn>
              </a:cxnLst>
              <a:rect l="0" t="0" r="r" b="b"/>
              <a:pathLst>
                <a:path w="8" h="54">
                  <a:moveTo>
                    <a:pt x="0" y="49"/>
                  </a:moveTo>
                  <a:lnTo>
                    <a:pt x="8" y="0"/>
                  </a:lnTo>
                  <a:lnTo>
                    <a:pt x="4" y="54"/>
                  </a:lnTo>
                  <a:lnTo>
                    <a:pt x="0" y="49"/>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2" name="Freeform 54">
              <a:extLst>
                <a:ext uri="{FF2B5EF4-FFF2-40B4-BE49-F238E27FC236}">
                  <a16:creationId xmlns:a16="http://schemas.microsoft.com/office/drawing/2014/main" id="{A16F1339-CC05-A888-D23A-932A8A01DE34}"/>
                </a:ext>
              </a:extLst>
            </p:cNvPr>
            <p:cNvSpPr>
              <a:spLocks/>
            </p:cNvSpPr>
            <p:nvPr/>
          </p:nvSpPr>
          <p:spPr bwMode="auto">
            <a:xfrm>
              <a:off x="8255000" y="6205538"/>
              <a:ext cx="7938" cy="30162"/>
            </a:xfrm>
            <a:custGeom>
              <a:avLst/>
              <a:gdLst>
                <a:gd name="T0" fmla="*/ 3 w 14"/>
                <a:gd name="T1" fmla="*/ 0 h 58"/>
                <a:gd name="T2" fmla="*/ 14 w 14"/>
                <a:gd name="T3" fmla="*/ 7 h 58"/>
                <a:gd name="T4" fmla="*/ 5 w 14"/>
                <a:gd name="T5" fmla="*/ 58 h 58"/>
                <a:gd name="T6" fmla="*/ 0 w 14"/>
                <a:gd name="T7" fmla="*/ 58 h 58"/>
                <a:gd name="T8" fmla="*/ 3 w 14"/>
                <a:gd name="T9" fmla="*/ 0 h 58"/>
              </a:gdLst>
              <a:ahLst/>
              <a:cxnLst>
                <a:cxn ang="0">
                  <a:pos x="T0" y="T1"/>
                </a:cxn>
                <a:cxn ang="0">
                  <a:pos x="T2" y="T3"/>
                </a:cxn>
                <a:cxn ang="0">
                  <a:pos x="T4" y="T5"/>
                </a:cxn>
                <a:cxn ang="0">
                  <a:pos x="T6" y="T7"/>
                </a:cxn>
                <a:cxn ang="0">
                  <a:pos x="T8" y="T9"/>
                </a:cxn>
              </a:cxnLst>
              <a:rect l="0" t="0" r="r" b="b"/>
              <a:pathLst>
                <a:path w="14" h="58">
                  <a:moveTo>
                    <a:pt x="3" y="0"/>
                  </a:moveTo>
                  <a:lnTo>
                    <a:pt x="14" y="7"/>
                  </a:lnTo>
                  <a:lnTo>
                    <a:pt x="5" y="58"/>
                  </a:lnTo>
                  <a:lnTo>
                    <a:pt x="0" y="58"/>
                  </a:lnTo>
                  <a:lnTo>
                    <a:pt x="3"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3" name="Freeform 55">
              <a:extLst>
                <a:ext uri="{FF2B5EF4-FFF2-40B4-BE49-F238E27FC236}">
                  <a16:creationId xmlns:a16="http://schemas.microsoft.com/office/drawing/2014/main" id="{6AF29CF3-70A7-5E39-1530-D49B11F7039F}"/>
                </a:ext>
              </a:extLst>
            </p:cNvPr>
            <p:cNvSpPr>
              <a:spLocks/>
            </p:cNvSpPr>
            <p:nvPr/>
          </p:nvSpPr>
          <p:spPr bwMode="auto">
            <a:xfrm>
              <a:off x="8256588" y="6711950"/>
              <a:ext cx="11112" cy="11113"/>
            </a:xfrm>
            <a:custGeom>
              <a:avLst/>
              <a:gdLst>
                <a:gd name="T0" fmla="*/ 0 w 20"/>
                <a:gd name="T1" fmla="*/ 3 h 20"/>
                <a:gd name="T2" fmla="*/ 4 w 20"/>
                <a:gd name="T3" fmla="*/ 0 h 20"/>
                <a:gd name="T4" fmla="*/ 11 w 20"/>
                <a:gd name="T5" fmla="*/ 0 h 20"/>
                <a:gd name="T6" fmla="*/ 20 w 20"/>
                <a:gd name="T7" fmla="*/ 7 h 20"/>
                <a:gd name="T8" fmla="*/ 15 w 20"/>
                <a:gd name="T9" fmla="*/ 17 h 20"/>
                <a:gd name="T10" fmla="*/ 11 w 20"/>
                <a:gd name="T11" fmla="*/ 20 h 20"/>
                <a:gd name="T12" fmla="*/ 0 w 20"/>
                <a:gd name="T13" fmla="*/ 17 h 20"/>
                <a:gd name="T14" fmla="*/ 0 w 20"/>
                <a:gd name="T15" fmla="*/ 3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0" y="3"/>
                  </a:moveTo>
                  <a:lnTo>
                    <a:pt x="4" y="0"/>
                  </a:lnTo>
                  <a:lnTo>
                    <a:pt x="11" y="0"/>
                  </a:lnTo>
                  <a:lnTo>
                    <a:pt x="20" y="7"/>
                  </a:lnTo>
                  <a:lnTo>
                    <a:pt x="15" y="17"/>
                  </a:lnTo>
                  <a:lnTo>
                    <a:pt x="11" y="20"/>
                  </a:lnTo>
                  <a:lnTo>
                    <a:pt x="0" y="17"/>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4" name="Freeform 56">
              <a:extLst>
                <a:ext uri="{FF2B5EF4-FFF2-40B4-BE49-F238E27FC236}">
                  <a16:creationId xmlns:a16="http://schemas.microsoft.com/office/drawing/2014/main" id="{6793A42E-0B22-3B99-45AC-AD81D66E7046}"/>
                </a:ext>
              </a:extLst>
            </p:cNvPr>
            <p:cNvSpPr>
              <a:spLocks/>
            </p:cNvSpPr>
            <p:nvPr/>
          </p:nvSpPr>
          <p:spPr bwMode="auto">
            <a:xfrm>
              <a:off x="8259763" y="6486525"/>
              <a:ext cx="7937" cy="11113"/>
            </a:xfrm>
            <a:custGeom>
              <a:avLst/>
              <a:gdLst>
                <a:gd name="T0" fmla="*/ 0 w 15"/>
                <a:gd name="T1" fmla="*/ 4 h 21"/>
                <a:gd name="T2" fmla="*/ 3 w 15"/>
                <a:gd name="T3" fmla="*/ 0 h 21"/>
                <a:gd name="T4" fmla="*/ 15 w 15"/>
                <a:gd name="T5" fmla="*/ 1 h 21"/>
                <a:gd name="T6" fmla="*/ 2 w 15"/>
                <a:gd name="T7" fmla="*/ 21 h 21"/>
                <a:gd name="T8" fmla="*/ 0 w 15"/>
                <a:gd name="T9" fmla="*/ 4 h 21"/>
              </a:gdLst>
              <a:ahLst/>
              <a:cxnLst>
                <a:cxn ang="0">
                  <a:pos x="T0" y="T1"/>
                </a:cxn>
                <a:cxn ang="0">
                  <a:pos x="T2" y="T3"/>
                </a:cxn>
                <a:cxn ang="0">
                  <a:pos x="T4" y="T5"/>
                </a:cxn>
                <a:cxn ang="0">
                  <a:pos x="T6" y="T7"/>
                </a:cxn>
                <a:cxn ang="0">
                  <a:pos x="T8" y="T9"/>
                </a:cxn>
              </a:cxnLst>
              <a:rect l="0" t="0" r="r" b="b"/>
              <a:pathLst>
                <a:path w="15" h="21">
                  <a:moveTo>
                    <a:pt x="0" y="4"/>
                  </a:moveTo>
                  <a:lnTo>
                    <a:pt x="3" y="0"/>
                  </a:lnTo>
                  <a:lnTo>
                    <a:pt x="15" y="1"/>
                  </a:lnTo>
                  <a:lnTo>
                    <a:pt x="2" y="2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5" name="Freeform 57">
              <a:extLst>
                <a:ext uri="{FF2B5EF4-FFF2-40B4-BE49-F238E27FC236}">
                  <a16:creationId xmlns:a16="http://schemas.microsoft.com/office/drawing/2014/main" id="{A886867E-D6F1-1789-88D6-326073B068F1}"/>
                </a:ext>
              </a:extLst>
            </p:cNvPr>
            <p:cNvSpPr>
              <a:spLocks/>
            </p:cNvSpPr>
            <p:nvPr/>
          </p:nvSpPr>
          <p:spPr bwMode="auto">
            <a:xfrm>
              <a:off x="8259763" y="6521450"/>
              <a:ext cx="80962" cy="133350"/>
            </a:xfrm>
            <a:custGeom>
              <a:avLst/>
              <a:gdLst>
                <a:gd name="T0" fmla="*/ 0 w 153"/>
                <a:gd name="T1" fmla="*/ 130 h 251"/>
                <a:gd name="T2" fmla="*/ 6 w 153"/>
                <a:gd name="T3" fmla="*/ 51 h 251"/>
                <a:gd name="T4" fmla="*/ 52 w 153"/>
                <a:gd name="T5" fmla="*/ 0 h 251"/>
                <a:gd name="T6" fmla="*/ 63 w 153"/>
                <a:gd name="T7" fmla="*/ 11 h 251"/>
                <a:gd name="T8" fmla="*/ 74 w 153"/>
                <a:gd name="T9" fmla="*/ 22 h 251"/>
                <a:gd name="T10" fmla="*/ 86 w 153"/>
                <a:gd name="T11" fmla="*/ 34 h 251"/>
                <a:gd name="T12" fmla="*/ 99 w 153"/>
                <a:gd name="T13" fmla="*/ 44 h 251"/>
                <a:gd name="T14" fmla="*/ 112 w 153"/>
                <a:gd name="T15" fmla="*/ 55 h 251"/>
                <a:gd name="T16" fmla="*/ 125 w 153"/>
                <a:gd name="T17" fmla="*/ 65 h 251"/>
                <a:gd name="T18" fmla="*/ 139 w 153"/>
                <a:gd name="T19" fmla="*/ 72 h 251"/>
                <a:gd name="T20" fmla="*/ 153 w 153"/>
                <a:gd name="T21" fmla="*/ 79 h 251"/>
                <a:gd name="T22" fmla="*/ 98 w 153"/>
                <a:gd name="T23" fmla="*/ 162 h 251"/>
                <a:gd name="T24" fmla="*/ 87 w 153"/>
                <a:gd name="T25" fmla="*/ 156 h 251"/>
                <a:gd name="T26" fmla="*/ 77 w 153"/>
                <a:gd name="T27" fmla="*/ 149 h 251"/>
                <a:gd name="T28" fmla="*/ 67 w 153"/>
                <a:gd name="T29" fmla="*/ 144 h 251"/>
                <a:gd name="T30" fmla="*/ 57 w 153"/>
                <a:gd name="T31" fmla="*/ 137 h 251"/>
                <a:gd name="T32" fmla="*/ 47 w 153"/>
                <a:gd name="T33" fmla="*/ 131 h 251"/>
                <a:gd name="T34" fmla="*/ 39 w 153"/>
                <a:gd name="T35" fmla="*/ 123 h 251"/>
                <a:gd name="T36" fmla="*/ 30 w 153"/>
                <a:gd name="T37" fmla="*/ 116 h 251"/>
                <a:gd name="T38" fmla="*/ 23 w 153"/>
                <a:gd name="T39" fmla="*/ 106 h 251"/>
                <a:gd name="T40" fmla="*/ 16 w 153"/>
                <a:gd name="T41" fmla="*/ 110 h 251"/>
                <a:gd name="T42" fmla="*/ 15 w 153"/>
                <a:gd name="T43" fmla="*/ 119 h 251"/>
                <a:gd name="T44" fmla="*/ 21 w 153"/>
                <a:gd name="T45" fmla="*/ 121 h 251"/>
                <a:gd name="T46" fmla="*/ 30 w 153"/>
                <a:gd name="T47" fmla="*/ 125 h 251"/>
                <a:gd name="T48" fmla="*/ 40 w 153"/>
                <a:gd name="T49" fmla="*/ 133 h 251"/>
                <a:gd name="T50" fmla="*/ 51 w 153"/>
                <a:gd name="T51" fmla="*/ 142 h 251"/>
                <a:gd name="T52" fmla="*/ 60 w 153"/>
                <a:gd name="T53" fmla="*/ 151 h 251"/>
                <a:gd name="T54" fmla="*/ 70 w 153"/>
                <a:gd name="T55" fmla="*/ 160 h 251"/>
                <a:gd name="T56" fmla="*/ 80 w 153"/>
                <a:gd name="T57" fmla="*/ 167 h 251"/>
                <a:gd name="T58" fmla="*/ 89 w 153"/>
                <a:gd name="T59" fmla="*/ 172 h 251"/>
                <a:gd name="T60" fmla="*/ 34 w 153"/>
                <a:gd name="T61" fmla="*/ 251 h 251"/>
                <a:gd name="T62" fmla="*/ 5 w 153"/>
                <a:gd name="T63" fmla="*/ 184 h 251"/>
                <a:gd name="T64" fmla="*/ 0 w 153"/>
                <a:gd name="T65" fmla="*/ 13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251">
                  <a:moveTo>
                    <a:pt x="0" y="130"/>
                  </a:moveTo>
                  <a:lnTo>
                    <a:pt x="6" y="51"/>
                  </a:lnTo>
                  <a:lnTo>
                    <a:pt x="52" y="0"/>
                  </a:lnTo>
                  <a:lnTo>
                    <a:pt x="63" y="11"/>
                  </a:lnTo>
                  <a:lnTo>
                    <a:pt x="74" y="22"/>
                  </a:lnTo>
                  <a:lnTo>
                    <a:pt x="86" y="34"/>
                  </a:lnTo>
                  <a:lnTo>
                    <a:pt x="99" y="44"/>
                  </a:lnTo>
                  <a:lnTo>
                    <a:pt x="112" y="55"/>
                  </a:lnTo>
                  <a:lnTo>
                    <a:pt x="125" y="65"/>
                  </a:lnTo>
                  <a:lnTo>
                    <a:pt x="139" y="72"/>
                  </a:lnTo>
                  <a:lnTo>
                    <a:pt x="153" y="79"/>
                  </a:lnTo>
                  <a:lnTo>
                    <a:pt x="98" y="162"/>
                  </a:lnTo>
                  <a:lnTo>
                    <a:pt x="87" y="156"/>
                  </a:lnTo>
                  <a:lnTo>
                    <a:pt x="77" y="149"/>
                  </a:lnTo>
                  <a:lnTo>
                    <a:pt x="67" y="144"/>
                  </a:lnTo>
                  <a:lnTo>
                    <a:pt x="57" y="137"/>
                  </a:lnTo>
                  <a:lnTo>
                    <a:pt x="47" y="131"/>
                  </a:lnTo>
                  <a:lnTo>
                    <a:pt x="39" y="123"/>
                  </a:lnTo>
                  <a:lnTo>
                    <a:pt x="30" y="116"/>
                  </a:lnTo>
                  <a:lnTo>
                    <a:pt x="23" y="106"/>
                  </a:lnTo>
                  <a:lnTo>
                    <a:pt x="16" y="110"/>
                  </a:lnTo>
                  <a:lnTo>
                    <a:pt x="15" y="119"/>
                  </a:lnTo>
                  <a:lnTo>
                    <a:pt x="21" y="121"/>
                  </a:lnTo>
                  <a:lnTo>
                    <a:pt x="30" y="125"/>
                  </a:lnTo>
                  <a:lnTo>
                    <a:pt x="40" y="133"/>
                  </a:lnTo>
                  <a:lnTo>
                    <a:pt x="51" y="142"/>
                  </a:lnTo>
                  <a:lnTo>
                    <a:pt x="60" y="151"/>
                  </a:lnTo>
                  <a:lnTo>
                    <a:pt x="70" y="160"/>
                  </a:lnTo>
                  <a:lnTo>
                    <a:pt x="80" y="167"/>
                  </a:lnTo>
                  <a:lnTo>
                    <a:pt x="89" y="172"/>
                  </a:lnTo>
                  <a:lnTo>
                    <a:pt x="34" y="251"/>
                  </a:lnTo>
                  <a:lnTo>
                    <a:pt x="5" y="184"/>
                  </a:lnTo>
                  <a:lnTo>
                    <a:pt x="0" y="1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6" name="Freeform 58">
              <a:extLst>
                <a:ext uri="{FF2B5EF4-FFF2-40B4-BE49-F238E27FC236}">
                  <a16:creationId xmlns:a16="http://schemas.microsoft.com/office/drawing/2014/main" id="{56FA8E0D-EEF5-A04D-2A25-12D454B1F841}"/>
                </a:ext>
              </a:extLst>
            </p:cNvPr>
            <p:cNvSpPr>
              <a:spLocks/>
            </p:cNvSpPr>
            <p:nvPr/>
          </p:nvSpPr>
          <p:spPr bwMode="auto">
            <a:xfrm>
              <a:off x="8261350" y="6445250"/>
              <a:ext cx="128588" cy="111125"/>
            </a:xfrm>
            <a:custGeom>
              <a:avLst/>
              <a:gdLst>
                <a:gd name="T0" fmla="*/ 0 w 241"/>
                <a:gd name="T1" fmla="*/ 149 h 211"/>
                <a:gd name="T2" fmla="*/ 1 w 241"/>
                <a:gd name="T3" fmla="*/ 139 h 211"/>
                <a:gd name="T4" fmla="*/ 6 w 241"/>
                <a:gd name="T5" fmla="*/ 128 h 211"/>
                <a:gd name="T6" fmla="*/ 11 w 241"/>
                <a:gd name="T7" fmla="*/ 116 h 211"/>
                <a:gd name="T8" fmla="*/ 17 w 241"/>
                <a:gd name="T9" fmla="*/ 104 h 211"/>
                <a:gd name="T10" fmla="*/ 25 w 241"/>
                <a:gd name="T11" fmla="*/ 93 h 211"/>
                <a:gd name="T12" fmla="*/ 34 w 241"/>
                <a:gd name="T13" fmla="*/ 82 h 211"/>
                <a:gd name="T14" fmla="*/ 42 w 241"/>
                <a:gd name="T15" fmla="*/ 74 h 211"/>
                <a:gd name="T16" fmla="*/ 51 w 241"/>
                <a:gd name="T17" fmla="*/ 67 h 211"/>
                <a:gd name="T18" fmla="*/ 63 w 241"/>
                <a:gd name="T19" fmla="*/ 64 h 211"/>
                <a:gd name="T20" fmla="*/ 74 w 241"/>
                <a:gd name="T21" fmla="*/ 61 h 211"/>
                <a:gd name="T22" fmla="*/ 86 w 241"/>
                <a:gd name="T23" fmla="*/ 57 h 211"/>
                <a:gd name="T24" fmla="*/ 96 w 241"/>
                <a:gd name="T25" fmla="*/ 55 h 211"/>
                <a:gd name="T26" fmla="*/ 108 w 241"/>
                <a:gd name="T27" fmla="*/ 52 h 211"/>
                <a:gd name="T28" fmla="*/ 119 w 241"/>
                <a:gd name="T29" fmla="*/ 49 h 211"/>
                <a:gd name="T30" fmla="*/ 131 w 241"/>
                <a:gd name="T31" fmla="*/ 47 h 211"/>
                <a:gd name="T32" fmla="*/ 142 w 241"/>
                <a:gd name="T33" fmla="*/ 43 h 211"/>
                <a:gd name="T34" fmla="*/ 146 w 241"/>
                <a:gd name="T35" fmla="*/ 49 h 211"/>
                <a:gd name="T36" fmla="*/ 149 w 241"/>
                <a:gd name="T37" fmla="*/ 54 h 211"/>
                <a:gd name="T38" fmla="*/ 155 w 241"/>
                <a:gd name="T39" fmla="*/ 60 h 211"/>
                <a:gd name="T40" fmla="*/ 159 w 241"/>
                <a:gd name="T41" fmla="*/ 65 h 211"/>
                <a:gd name="T42" fmla="*/ 165 w 241"/>
                <a:gd name="T43" fmla="*/ 69 h 211"/>
                <a:gd name="T44" fmla="*/ 171 w 241"/>
                <a:gd name="T45" fmla="*/ 72 h 211"/>
                <a:gd name="T46" fmla="*/ 178 w 241"/>
                <a:gd name="T47" fmla="*/ 74 h 211"/>
                <a:gd name="T48" fmla="*/ 184 w 241"/>
                <a:gd name="T49" fmla="*/ 75 h 211"/>
                <a:gd name="T50" fmla="*/ 179 w 241"/>
                <a:gd name="T51" fmla="*/ 65 h 211"/>
                <a:gd name="T52" fmla="*/ 172 w 241"/>
                <a:gd name="T53" fmla="*/ 55 h 211"/>
                <a:gd name="T54" fmla="*/ 167 w 241"/>
                <a:gd name="T55" fmla="*/ 46 h 211"/>
                <a:gd name="T56" fmla="*/ 163 w 241"/>
                <a:gd name="T57" fmla="*/ 35 h 211"/>
                <a:gd name="T58" fmla="*/ 240 w 241"/>
                <a:gd name="T59" fmla="*/ 0 h 211"/>
                <a:gd name="T60" fmla="*/ 241 w 241"/>
                <a:gd name="T61" fmla="*/ 11 h 211"/>
                <a:gd name="T62" fmla="*/ 236 w 241"/>
                <a:gd name="T63" fmla="*/ 20 h 211"/>
                <a:gd name="T64" fmla="*/ 209 w 241"/>
                <a:gd name="T65" fmla="*/ 17 h 211"/>
                <a:gd name="T66" fmla="*/ 203 w 241"/>
                <a:gd name="T67" fmla="*/ 28 h 211"/>
                <a:gd name="T68" fmla="*/ 196 w 241"/>
                <a:gd name="T69" fmla="*/ 43 h 211"/>
                <a:gd name="T70" fmla="*/ 190 w 241"/>
                <a:gd name="T71" fmla="*/ 57 h 211"/>
                <a:gd name="T72" fmla="*/ 192 w 241"/>
                <a:gd name="T73" fmla="*/ 69 h 211"/>
                <a:gd name="T74" fmla="*/ 206 w 241"/>
                <a:gd name="T75" fmla="*/ 89 h 211"/>
                <a:gd name="T76" fmla="*/ 212 w 241"/>
                <a:gd name="T77" fmla="*/ 107 h 211"/>
                <a:gd name="T78" fmla="*/ 213 w 241"/>
                <a:gd name="T79" fmla="*/ 125 h 211"/>
                <a:gd name="T80" fmla="*/ 208 w 241"/>
                <a:gd name="T81" fmla="*/ 142 h 211"/>
                <a:gd name="T82" fmla="*/ 199 w 241"/>
                <a:gd name="T83" fmla="*/ 159 h 211"/>
                <a:gd name="T84" fmla="*/ 187 w 241"/>
                <a:gd name="T85" fmla="*/ 175 h 211"/>
                <a:gd name="T86" fmla="*/ 174 w 241"/>
                <a:gd name="T87" fmla="*/ 193 h 211"/>
                <a:gd name="T88" fmla="*/ 161 w 241"/>
                <a:gd name="T89" fmla="*/ 211 h 211"/>
                <a:gd name="T90" fmla="*/ 141 w 241"/>
                <a:gd name="T91" fmla="*/ 206 h 211"/>
                <a:gd name="T92" fmla="*/ 123 w 241"/>
                <a:gd name="T93" fmla="*/ 197 h 211"/>
                <a:gd name="T94" fmla="*/ 109 w 241"/>
                <a:gd name="T95" fmla="*/ 185 h 211"/>
                <a:gd name="T96" fmla="*/ 96 w 241"/>
                <a:gd name="T97" fmla="*/ 173 h 211"/>
                <a:gd name="T98" fmla="*/ 86 w 241"/>
                <a:gd name="T99" fmla="*/ 160 h 211"/>
                <a:gd name="T100" fmla="*/ 74 w 241"/>
                <a:gd name="T101" fmla="*/ 148 h 211"/>
                <a:gd name="T102" fmla="*/ 62 w 241"/>
                <a:gd name="T103" fmla="*/ 137 h 211"/>
                <a:gd name="T104" fmla="*/ 48 w 241"/>
                <a:gd name="T105" fmla="*/ 130 h 211"/>
                <a:gd name="T106" fmla="*/ 3 w 241"/>
                <a:gd name="T107" fmla="*/ 187 h 211"/>
                <a:gd name="T108" fmla="*/ 0 w 241"/>
                <a:gd name="T109" fmla="*/ 14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1" h="211">
                  <a:moveTo>
                    <a:pt x="0" y="149"/>
                  </a:moveTo>
                  <a:lnTo>
                    <a:pt x="1" y="139"/>
                  </a:lnTo>
                  <a:lnTo>
                    <a:pt x="6" y="128"/>
                  </a:lnTo>
                  <a:lnTo>
                    <a:pt x="11" y="116"/>
                  </a:lnTo>
                  <a:lnTo>
                    <a:pt x="17" y="104"/>
                  </a:lnTo>
                  <a:lnTo>
                    <a:pt x="25" y="93"/>
                  </a:lnTo>
                  <a:lnTo>
                    <a:pt x="34" y="82"/>
                  </a:lnTo>
                  <a:lnTo>
                    <a:pt x="42" y="74"/>
                  </a:lnTo>
                  <a:lnTo>
                    <a:pt x="51" y="67"/>
                  </a:lnTo>
                  <a:lnTo>
                    <a:pt x="63" y="64"/>
                  </a:lnTo>
                  <a:lnTo>
                    <a:pt x="74" y="61"/>
                  </a:lnTo>
                  <a:lnTo>
                    <a:pt x="86" y="57"/>
                  </a:lnTo>
                  <a:lnTo>
                    <a:pt x="96" y="55"/>
                  </a:lnTo>
                  <a:lnTo>
                    <a:pt x="108" y="52"/>
                  </a:lnTo>
                  <a:lnTo>
                    <a:pt x="119" y="49"/>
                  </a:lnTo>
                  <a:lnTo>
                    <a:pt x="131" y="47"/>
                  </a:lnTo>
                  <a:lnTo>
                    <a:pt x="142" y="43"/>
                  </a:lnTo>
                  <a:lnTo>
                    <a:pt x="146" y="49"/>
                  </a:lnTo>
                  <a:lnTo>
                    <a:pt x="149" y="54"/>
                  </a:lnTo>
                  <a:lnTo>
                    <a:pt x="155" y="60"/>
                  </a:lnTo>
                  <a:lnTo>
                    <a:pt x="159" y="65"/>
                  </a:lnTo>
                  <a:lnTo>
                    <a:pt x="165" y="69"/>
                  </a:lnTo>
                  <a:lnTo>
                    <a:pt x="171" y="72"/>
                  </a:lnTo>
                  <a:lnTo>
                    <a:pt x="178" y="74"/>
                  </a:lnTo>
                  <a:lnTo>
                    <a:pt x="184" y="75"/>
                  </a:lnTo>
                  <a:lnTo>
                    <a:pt x="179" y="65"/>
                  </a:lnTo>
                  <a:lnTo>
                    <a:pt x="172" y="55"/>
                  </a:lnTo>
                  <a:lnTo>
                    <a:pt x="167" y="46"/>
                  </a:lnTo>
                  <a:lnTo>
                    <a:pt x="163" y="35"/>
                  </a:lnTo>
                  <a:lnTo>
                    <a:pt x="240" y="0"/>
                  </a:lnTo>
                  <a:lnTo>
                    <a:pt x="241" y="11"/>
                  </a:lnTo>
                  <a:lnTo>
                    <a:pt x="236" y="20"/>
                  </a:lnTo>
                  <a:lnTo>
                    <a:pt x="209" y="17"/>
                  </a:lnTo>
                  <a:lnTo>
                    <a:pt x="203" y="28"/>
                  </a:lnTo>
                  <a:lnTo>
                    <a:pt x="196" y="43"/>
                  </a:lnTo>
                  <a:lnTo>
                    <a:pt x="190" y="57"/>
                  </a:lnTo>
                  <a:lnTo>
                    <a:pt x="192" y="69"/>
                  </a:lnTo>
                  <a:lnTo>
                    <a:pt x="206" y="89"/>
                  </a:lnTo>
                  <a:lnTo>
                    <a:pt x="212" y="107"/>
                  </a:lnTo>
                  <a:lnTo>
                    <a:pt x="213" y="125"/>
                  </a:lnTo>
                  <a:lnTo>
                    <a:pt x="208" y="142"/>
                  </a:lnTo>
                  <a:lnTo>
                    <a:pt x="199" y="159"/>
                  </a:lnTo>
                  <a:lnTo>
                    <a:pt x="187" y="175"/>
                  </a:lnTo>
                  <a:lnTo>
                    <a:pt x="174" y="193"/>
                  </a:lnTo>
                  <a:lnTo>
                    <a:pt x="161" y="211"/>
                  </a:lnTo>
                  <a:lnTo>
                    <a:pt x="141" y="206"/>
                  </a:lnTo>
                  <a:lnTo>
                    <a:pt x="123" y="197"/>
                  </a:lnTo>
                  <a:lnTo>
                    <a:pt x="109" y="185"/>
                  </a:lnTo>
                  <a:lnTo>
                    <a:pt x="96" y="173"/>
                  </a:lnTo>
                  <a:lnTo>
                    <a:pt x="86" y="160"/>
                  </a:lnTo>
                  <a:lnTo>
                    <a:pt x="74" y="148"/>
                  </a:lnTo>
                  <a:lnTo>
                    <a:pt x="62" y="137"/>
                  </a:lnTo>
                  <a:lnTo>
                    <a:pt x="48" y="130"/>
                  </a:lnTo>
                  <a:lnTo>
                    <a:pt x="3" y="187"/>
                  </a:lnTo>
                  <a:lnTo>
                    <a:pt x="0" y="14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7" name="Freeform 59">
              <a:extLst>
                <a:ext uri="{FF2B5EF4-FFF2-40B4-BE49-F238E27FC236}">
                  <a16:creationId xmlns:a16="http://schemas.microsoft.com/office/drawing/2014/main" id="{C2232145-D3B6-FCC9-3E9C-9C92B38FF644}"/>
                </a:ext>
              </a:extLst>
            </p:cNvPr>
            <p:cNvSpPr>
              <a:spLocks/>
            </p:cNvSpPr>
            <p:nvPr/>
          </p:nvSpPr>
          <p:spPr bwMode="auto">
            <a:xfrm>
              <a:off x="8281988" y="6076950"/>
              <a:ext cx="1587" cy="1588"/>
            </a:xfrm>
            <a:custGeom>
              <a:avLst/>
              <a:gdLst>
                <a:gd name="T0" fmla="*/ 0 w 5"/>
                <a:gd name="T1" fmla="*/ 0 h 3"/>
                <a:gd name="T2" fmla="*/ 2 w 5"/>
                <a:gd name="T3" fmla="*/ 0 h 3"/>
                <a:gd name="T4" fmla="*/ 4 w 5"/>
                <a:gd name="T5" fmla="*/ 1 h 3"/>
                <a:gd name="T6" fmla="*/ 5 w 5"/>
                <a:gd name="T7" fmla="*/ 3 h 3"/>
                <a:gd name="T8" fmla="*/ 2 w 5"/>
                <a:gd name="T9" fmla="*/ 3 h 3"/>
                <a:gd name="T10" fmla="*/ 0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0" y="0"/>
                  </a:moveTo>
                  <a:lnTo>
                    <a:pt x="2" y="0"/>
                  </a:lnTo>
                  <a:lnTo>
                    <a:pt x="4" y="1"/>
                  </a:lnTo>
                  <a:lnTo>
                    <a:pt x="5" y="3"/>
                  </a:lnTo>
                  <a:lnTo>
                    <a:pt x="2" y="3"/>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8" name="Freeform 60">
              <a:extLst>
                <a:ext uri="{FF2B5EF4-FFF2-40B4-BE49-F238E27FC236}">
                  <a16:creationId xmlns:a16="http://schemas.microsoft.com/office/drawing/2014/main" id="{41D0DEC5-7128-1C6E-BC43-FE81BA45E909}"/>
                </a:ext>
              </a:extLst>
            </p:cNvPr>
            <p:cNvSpPr>
              <a:spLocks/>
            </p:cNvSpPr>
            <p:nvPr/>
          </p:nvSpPr>
          <p:spPr bwMode="auto">
            <a:xfrm>
              <a:off x="8516938" y="6345238"/>
              <a:ext cx="20637" cy="19050"/>
            </a:xfrm>
            <a:custGeom>
              <a:avLst/>
              <a:gdLst>
                <a:gd name="T0" fmla="*/ 0 w 40"/>
                <a:gd name="T1" fmla="*/ 37 h 37"/>
                <a:gd name="T2" fmla="*/ 17 w 40"/>
                <a:gd name="T3" fmla="*/ 17 h 37"/>
                <a:gd name="T4" fmla="*/ 34 w 40"/>
                <a:gd name="T5" fmla="*/ 3 h 37"/>
                <a:gd name="T6" fmla="*/ 40 w 40"/>
                <a:gd name="T7" fmla="*/ 0 h 37"/>
                <a:gd name="T8" fmla="*/ 29 w 40"/>
                <a:gd name="T9" fmla="*/ 23 h 37"/>
                <a:gd name="T10" fmla="*/ 21 w 40"/>
                <a:gd name="T11" fmla="*/ 27 h 37"/>
                <a:gd name="T12" fmla="*/ 17 w 40"/>
                <a:gd name="T13" fmla="*/ 27 h 37"/>
                <a:gd name="T14" fmla="*/ 11 w 40"/>
                <a:gd name="T15" fmla="*/ 34 h 37"/>
                <a:gd name="T16" fmla="*/ 8 w 40"/>
                <a:gd name="T17" fmla="*/ 37 h 37"/>
                <a:gd name="T18" fmla="*/ 0 w 40"/>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37">
                  <a:moveTo>
                    <a:pt x="0" y="37"/>
                  </a:moveTo>
                  <a:lnTo>
                    <a:pt x="17" y="17"/>
                  </a:lnTo>
                  <a:lnTo>
                    <a:pt x="34" y="3"/>
                  </a:lnTo>
                  <a:lnTo>
                    <a:pt x="40" y="0"/>
                  </a:lnTo>
                  <a:lnTo>
                    <a:pt x="29" y="23"/>
                  </a:lnTo>
                  <a:lnTo>
                    <a:pt x="21" y="27"/>
                  </a:lnTo>
                  <a:lnTo>
                    <a:pt x="17" y="27"/>
                  </a:lnTo>
                  <a:lnTo>
                    <a:pt x="11" y="34"/>
                  </a:lnTo>
                  <a:lnTo>
                    <a:pt x="8" y="37"/>
                  </a:lnTo>
                  <a:lnTo>
                    <a:pt x="0" y="3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9" name="Freeform 61">
              <a:extLst>
                <a:ext uri="{FF2B5EF4-FFF2-40B4-BE49-F238E27FC236}">
                  <a16:creationId xmlns:a16="http://schemas.microsoft.com/office/drawing/2014/main" id="{7E4C12A2-4C43-F39D-7713-769A7A48B1BC}"/>
                </a:ext>
              </a:extLst>
            </p:cNvPr>
            <p:cNvSpPr>
              <a:spLocks/>
            </p:cNvSpPr>
            <p:nvPr/>
          </p:nvSpPr>
          <p:spPr bwMode="auto">
            <a:xfrm>
              <a:off x="8521700" y="6351588"/>
              <a:ext cx="19050" cy="17462"/>
            </a:xfrm>
            <a:custGeom>
              <a:avLst/>
              <a:gdLst>
                <a:gd name="T0" fmla="*/ 0 w 35"/>
                <a:gd name="T1" fmla="*/ 31 h 31"/>
                <a:gd name="T2" fmla="*/ 31 w 35"/>
                <a:gd name="T3" fmla="*/ 0 h 31"/>
                <a:gd name="T4" fmla="*/ 35 w 35"/>
                <a:gd name="T5" fmla="*/ 3 h 31"/>
                <a:gd name="T6" fmla="*/ 31 w 35"/>
                <a:gd name="T7" fmla="*/ 10 h 31"/>
                <a:gd name="T8" fmla="*/ 6 w 35"/>
                <a:gd name="T9" fmla="*/ 31 h 31"/>
                <a:gd name="T10" fmla="*/ 0 w 35"/>
                <a:gd name="T11" fmla="*/ 31 h 31"/>
              </a:gdLst>
              <a:ahLst/>
              <a:cxnLst>
                <a:cxn ang="0">
                  <a:pos x="T0" y="T1"/>
                </a:cxn>
                <a:cxn ang="0">
                  <a:pos x="T2" y="T3"/>
                </a:cxn>
                <a:cxn ang="0">
                  <a:pos x="T4" y="T5"/>
                </a:cxn>
                <a:cxn ang="0">
                  <a:pos x="T6" y="T7"/>
                </a:cxn>
                <a:cxn ang="0">
                  <a:pos x="T8" y="T9"/>
                </a:cxn>
                <a:cxn ang="0">
                  <a:pos x="T10" y="T11"/>
                </a:cxn>
              </a:cxnLst>
              <a:rect l="0" t="0" r="r" b="b"/>
              <a:pathLst>
                <a:path w="35" h="31">
                  <a:moveTo>
                    <a:pt x="0" y="31"/>
                  </a:moveTo>
                  <a:lnTo>
                    <a:pt x="31" y="0"/>
                  </a:lnTo>
                  <a:lnTo>
                    <a:pt x="35" y="3"/>
                  </a:lnTo>
                  <a:lnTo>
                    <a:pt x="31" y="10"/>
                  </a:lnTo>
                  <a:lnTo>
                    <a:pt x="6" y="31"/>
                  </a:lnTo>
                  <a:lnTo>
                    <a:pt x="0" y="3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0" name="Freeform 62">
              <a:extLst>
                <a:ext uri="{FF2B5EF4-FFF2-40B4-BE49-F238E27FC236}">
                  <a16:creationId xmlns:a16="http://schemas.microsoft.com/office/drawing/2014/main" id="{77E3B28E-FB51-6E32-236E-CA811A322D3F}"/>
                </a:ext>
              </a:extLst>
            </p:cNvPr>
            <p:cNvSpPr>
              <a:spLocks/>
            </p:cNvSpPr>
            <p:nvPr/>
          </p:nvSpPr>
          <p:spPr bwMode="auto">
            <a:xfrm>
              <a:off x="8535988" y="6372225"/>
              <a:ext cx="1587" cy="4763"/>
            </a:xfrm>
            <a:custGeom>
              <a:avLst/>
              <a:gdLst>
                <a:gd name="T0" fmla="*/ 0 w 4"/>
                <a:gd name="T1" fmla="*/ 1 h 7"/>
                <a:gd name="T2" fmla="*/ 4 w 4"/>
                <a:gd name="T3" fmla="*/ 0 h 7"/>
                <a:gd name="T4" fmla="*/ 4 w 4"/>
                <a:gd name="T5" fmla="*/ 7 h 7"/>
                <a:gd name="T6" fmla="*/ 0 w 4"/>
                <a:gd name="T7" fmla="*/ 1 h 7"/>
              </a:gdLst>
              <a:ahLst/>
              <a:cxnLst>
                <a:cxn ang="0">
                  <a:pos x="T0" y="T1"/>
                </a:cxn>
                <a:cxn ang="0">
                  <a:pos x="T2" y="T3"/>
                </a:cxn>
                <a:cxn ang="0">
                  <a:pos x="T4" y="T5"/>
                </a:cxn>
                <a:cxn ang="0">
                  <a:pos x="T6" y="T7"/>
                </a:cxn>
              </a:cxnLst>
              <a:rect l="0" t="0" r="r" b="b"/>
              <a:pathLst>
                <a:path w="4" h="7">
                  <a:moveTo>
                    <a:pt x="0" y="1"/>
                  </a:moveTo>
                  <a:lnTo>
                    <a:pt x="4" y="0"/>
                  </a:lnTo>
                  <a:lnTo>
                    <a:pt x="4" y="7"/>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1" name="Freeform 63">
              <a:extLst>
                <a:ext uri="{FF2B5EF4-FFF2-40B4-BE49-F238E27FC236}">
                  <a16:creationId xmlns:a16="http://schemas.microsoft.com/office/drawing/2014/main" id="{09732565-EDCA-3543-AF04-0B06FC159414}"/>
                </a:ext>
              </a:extLst>
            </p:cNvPr>
            <p:cNvSpPr>
              <a:spLocks/>
            </p:cNvSpPr>
            <p:nvPr/>
          </p:nvSpPr>
          <p:spPr bwMode="auto">
            <a:xfrm>
              <a:off x="8574088" y="6400800"/>
              <a:ext cx="85725" cy="34925"/>
            </a:xfrm>
            <a:custGeom>
              <a:avLst/>
              <a:gdLst>
                <a:gd name="T0" fmla="*/ 0 w 164"/>
                <a:gd name="T1" fmla="*/ 5 h 66"/>
                <a:gd name="T2" fmla="*/ 3 w 164"/>
                <a:gd name="T3" fmla="*/ 0 h 66"/>
                <a:gd name="T4" fmla="*/ 16 w 164"/>
                <a:gd name="T5" fmla="*/ 0 h 66"/>
                <a:gd name="T6" fmla="*/ 21 w 164"/>
                <a:gd name="T7" fmla="*/ 20 h 66"/>
                <a:gd name="T8" fmla="*/ 27 w 164"/>
                <a:gd name="T9" fmla="*/ 29 h 66"/>
                <a:gd name="T10" fmla="*/ 33 w 164"/>
                <a:gd name="T11" fmla="*/ 36 h 66"/>
                <a:gd name="T12" fmla="*/ 41 w 164"/>
                <a:gd name="T13" fmla="*/ 42 h 66"/>
                <a:gd name="T14" fmla="*/ 48 w 164"/>
                <a:gd name="T15" fmla="*/ 45 h 66"/>
                <a:gd name="T16" fmla="*/ 57 w 164"/>
                <a:gd name="T17" fmla="*/ 46 h 66"/>
                <a:gd name="T18" fmla="*/ 66 w 164"/>
                <a:gd name="T19" fmla="*/ 45 h 66"/>
                <a:gd name="T20" fmla="*/ 74 w 164"/>
                <a:gd name="T21" fmla="*/ 42 h 66"/>
                <a:gd name="T22" fmla="*/ 82 w 164"/>
                <a:gd name="T23" fmla="*/ 35 h 66"/>
                <a:gd name="T24" fmla="*/ 67 w 164"/>
                <a:gd name="T25" fmla="*/ 18 h 66"/>
                <a:gd name="T26" fmla="*/ 69 w 164"/>
                <a:gd name="T27" fmla="*/ 10 h 66"/>
                <a:gd name="T28" fmla="*/ 81 w 164"/>
                <a:gd name="T29" fmla="*/ 12 h 66"/>
                <a:gd name="T30" fmla="*/ 88 w 164"/>
                <a:gd name="T31" fmla="*/ 21 h 66"/>
                <a:gd name="T32" fmla="*/ 96 w 164"/>
                <a:gd name="T33" fmla="*/ 31 h 66"/>
                <a:gd name="T34" fmla="*/ 104 w 164"/>
                <a:gd name="T35" fmla="*/ 41 h 66"/>
                <a:gd name="T36" fmla="*/ 114 w 164"/>
                <a:gd name="T37" fmla="*/ 48 h 66"/>
                <a:gd name="T38" fmla="*/ 124 w 164"/>
                <a:gd name="T39" fmla="*/ 53 h 66"/>
                <a:gd name="T40" fmla="*/ 134 w 164"/>
                <a:gd name="T41" fmla="*/ 53 h 66"/>
                <a:gd name="T42" fmla="*/ 144 w 164"/>
                <a:gd name="T43" fmla="*/ 48 h 66"/>
                <a:gd name="T44" fmla="*/ 154 w 164"/>
                <a:gd name="T45" fmla="*/ 36 h 66"/>
                <a:gd name="T46" fmla="*/ 159 w 164"/>
                <a:gd name="T47" fmla="*/ 35 h 66"/>
                <a:gd name="T48" fmla="*/ 164 w 164"/>
                <a:gd name="T49" fmla="*/ 39 h 66"/>
                <a:gd name="T50" fmla="*/ 157 w 164"/>
                <a:gd name="T51" fmla="*/ 49 h 66"/>
                <a:gd name="T52" fmla="*/ 149 w 164"/>
                <a:gd name="T53" fmla="*/ 58 h 66"/>
                <a:gd name="T54" fmla="*/ 139 w 164"/>
                <a:gd name="T55" fmla="*/ 63 h 66"/>
                <a:gd name="T56" fmla="*/ 128 w 164"/>
                <a:gd name="T57" fmla="*/ 66 h 66"/>
                <a:gd name="T58" fmla="*/ 117 w 164"/>
                <a:gd name="T59" fmla="*/ 66 h 66"/>
                <a:gd name="T60" fmla="*/ 107 w 164"/>
                <a:gd name="T61" fmla="*/ 61 h 66"/>
                <a:gd name="T62" fmla="*/ 98 w 164"/>
                <a:gd name="T63" fmla="*/ 55 h 66"/>
                <a:gd name="T64" fmla="*/ 89 w 164"/>
                <a:gd name="T65" fmla="*/ 44 h 66"/>
                <a:gd name="T66" fmla="*/ 76 w 164"/>
                <a:gd name="T67" fmla="*/ 53 h 66"/>
                <a:gd name="T68" fmla="*/ 61 w 164"/>
                <a:gd name="T69" fmla="*/ 56 h 66"/>
                <a:gd name="T70" fmla="*/ 47 w 164"/>
                <a:gd name="T71" fmla="*/ 55 h 66"/>
                <a:gd name="T72" fmla="*/ 32 w 164"/>
                <a:gd name="T73" fmla="*/ 51 h 66"/>
                <a:gd name="T74" fmla="*/ 19 w 164"/>
                <a:gd name="T75" fmla="*/ 43 h 66"/>
                <a:gd name="T76" fmla="*/ 9 w 164"/>
                <a:gd name="T77" fmla="*/ 32 h 66"/>
                <a:gd name="T78" fmla="*/ 2 w 164"/>
                <a:gd name="T79" fmla="*/ 20 h 66"/>
                <a:gd name="T80" fmla="*/ 0 w 164"/>
                <a:gd name="T81"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 h="66">
                  <a:moveTo>
                    <a:pt x="0" y="5"/>
                  </a:moveTo>
                  <a:lnTo>
                    <a:pt x="3" y="0"/>
                  </a:lnTo>
                  <a:lnTo>
                    <a:pt x="16" y="0"/>
                  </a:lnTo>
                  <a:lnTo>
                    <a:pt x="21" y="20"/>
                  </a:lnTo>
                  <a:lnTo>
                    <a:pt x="27" y="29"/>
                  </a:lnTo>
                  <a:lnTo>
                    <a:pt x="33" y="36"/>
                  </a:lnTo>
                  <a:lnTo>
                    <a:pt x="41" y="42"/>
                  </a:lnTo>
                  <a:lnTo>
                    <a:pt x="48" y="45"/>
                  </a:lnTo>
                  <a:lnTo>
                    <a:pt x="57" y="46"/>
                  </a:lnTo>
                  <a:lnTo>
                    <a:pt x="66" y="45"/>
                  </a:lnTo>
                  <a:lnTo>
                    <a:pt x="74" y="42"/>
                  </a:lnTo>
                  <a:lnTo>
                    <a:pt x="82" y="35"/>
                  </a:lnTo>
                  <a:lnTo>
                    <a:pt x="67" y="18"/>
                  </a:lnTo>
                  <a:lnTo>
                    <a:pt x="69" y="10"/>
                  </a:lnTo>
                  <a:lnTo>
                    <a:pt x="81" y="12"/>
                  </a:lnTo>
                  <a:lnTo>
                    <a:pt x="88" y="21"/>
                  </a:lnTo>
                  <a:lnTo>
                    <a:pt x="96" y="31"/>
                  </a:lnTo>
                  <a:lnTo>
                    <a:pt x="104" y="41"/>
                  </a:lnTo>
                  <a:lnTo>
                    <a:pt x="114" y="48"/>
                  </a:lnTo>
                  <a:lnTo>
                    <a:pt x="124" y="53"/>
                  </a:lnTo>
                  <a:lnTo>
                    <a:pt x="134" y="53"/>
                  </a:lnTo>
                  <a:lnTo>
                    <a:pt x="144" y="48"/>
                  </a:lnTo>
                  <a:lnTo>
                    <a:pt x="154" y="36"/>
                  </a:lnTo>
                  <a:lnTo>
                    <a:pt x="159" y="35"/>
                  </a:lnTo>
                  <a:lnTo>
                    <a:pt x="164" y="39"/>
                  </a:lnTo>
                  <a:lnTo>
                    <a:pt x="157" y="49"/>
                  </a:lnTo>
                  <a:lnTo>
                    <a:pt x="149" y="58"/>
                  </a:lnTo>
                  <a:lnTo>
                    <a:pt x="139" y="63"/>
                  </a:lnTo>
                  <a:lnTo>
                    <a:pt x="128" y="66"/>
                  </a:lnTo>
                  <a:lnTo>
                    <a:pt x="117" y="66"/>
                  </a:lnTo>
                  <a:lnTo>
                    <a:pt x="107" y="61"/>
                  </a:lnTo>
                  <a:lnTo>
                    <a:pt x="98" y="55"/>
                  </a:lnTo>
                  <a:lnTo>
                    <a:pt x="89" y="44"/>
                  </a:lnTo>
                  <a:lnTo>
                    <a:pt x="76" y="53"/>
                  </a:lnTo>
                  <a:lnTo>
                    <a:pt x="61" y="56"/>
                  </a:lnTo>
                  <a:lnTo>
                    <a:pt x="47" y="55"/>
                  </a:lnTo>
                  <a:lnTo>
                    <a:pt x="32" y="51"/>
                  </a:lnTo>
                  <a:lnTo>
                    <a:pt x="19" y="43"/>
                  </a:lnTo>
                  <a:lnTo>
                    <a:pt x="9" y="32"/>
                  </a:lnTo>
                  <a:lnTo>
                    <a:pt x="2" y="2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2" name="Freeform 64">
              <a:extLst>
                <a:ext uri="{FF2B5EF4-FFF2-40B4-BE49-F238E27FC236}">
                  <a16:creationId xmlns:a16="http://schemas.microsoft.com/office/drawing/2014/main" id="{97C78F79-F156-05CD-FF58-E688B511CAD6}"/>
                </a:ext>
              </a:extLst>
            </p:cNvPr>
            <p:cNvSpPr>
              <a:spLocks/>
            </p:cNvSpPr>
            <p:nvPr/>
          </p:nvSpPr>
          <p:spPr bwMode="auto">
            <a:xfrm>
              <a:off x="8575675" y="6346825"/>
              <a:ext cx="6350" cy="26988"/>
            </a:xfrm>
            <a:custGeom>
              <a:avLst/>
              <a:gdLst>
                <a:gd name="T0" fmla="*/ 0 w 11"/>
                <a:gd name="T1" fmla="*/ 24 h 51"/>
                <a:gd name="T2" fmla="*/ 8 w 11"/>
                <a:gd name="T3" fmla="*/ 0 h 51"/>
                <a:gd name="T4" fmla="*/ 11 w 11"/>
                <a:gd name="T5" fmla="*/ 21 h 51"/>
                <a:gd name="T6" fmla="*/ 5 w 11"/>
                <a:gd name="T7" fmla="*/ 51 h 51"/>
                <a:gd name="T8" fmla="*/ 0 w 11"/>
                <a:gd name="T9" fmla="*/ 24 h 51"/>
              </a:gdLst>
              <a:ahLst/>
              <a:cxnLst>
                <a:cxn ang="0">
                  <a:pos x="T0" y="T1"/>
                </a:cxn>
                <a:cxn ang="0">
                  <a:pos x="T2" y="T3"/>
                </a:cxn>
                <a:cxn ang="0">
                  <a:pos x="T4" y="T5"/>
                </a:cxn>
                <a:cxn ang="0">
                  <a:pos x="T6" y="T7"/>
                </a:cxn>
                <a:cxn ang="0">
                  <a:pos x="T8" y="T9"/>
                </a:cxn>
              </a:cxnLst>
              <a:rect l="0" t="0" r="r" b="b"/>
              <a:pathLst>
                <a:path w="11" h="51">
                  <a:moveTo>
                    <a:pt x="0" y="24"/>
                  </a:moveTo>
                  <a:lnTo>
                    <a:pt x="8" y="0"/>
                  </a:lnTo>
                  <a:lnTo>
                    <a:pt x="11" y="21"/>
                  </a:lnTo>
                  <a:lnTo>
                    <a:pt x="5" y="51"/>
                  </a:lnTo>
                  <a:lnTo>
                    <a:pt x="0" y="2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3" name="Freeform 65">
              <a:extLst>
                <a:ext uri="{FF2B5EF4-FFF2-40B4-BE49-F238E27FC236}">
                  <a16:creationId xmlns:a16="http://schemas.microsoft.com/office/drawing/2014/main" id="{BF707BBB-7122-027A-7AFE-19D8E473D953}"/>
                </a:ext>
              </a:extLst>
            </p:cNvPr>
            <p:cNvSpPr>
              <a:spLocks/>
            </p:cNvSpPr>
            <p:nvPr/>
          </p:nvSpPr>
          <p:spPr bwMode="auto">
            <a:xfrm>
              <a:off x="8594725" y="6280150"/>
              <a:ext cx="211138" cy="52388"/>
            </a:xfrm>
            <a:custGeom>
              <a:avLst/>
              <a:gdLst>
                <a:gd name="T0" fmla="*/ 10 w 397"/>
                <a:gd name="T1" fmla="*/ 70 h 99"/>
                <a:gd name="T2" fmla="*/ 32 w 397"/>
                <a:gd name="T3" fmla="*/ 48 h 99"/>
                <a:gd name="T4" fmla="*/ 55 w 397"/>
                <a:gd name="T5" fmla="*/ 40 h 99"/>
                <a:gd name="T6" fmla="*/ 83 w 397"/>
                <a:gd name="T7" fmla="*/ 47 h 99"/>
                <a:gd name="T8" fmla="*/ 118 w 397"/>
                <a:gd name="T9" fmla="*/ 43 h 99"/>
                <a:gd name="T10" fmla="*/ 145 w 397"/>
                <a:gd name="T11" fmla="*/ 32 h 99"/>
                <a:gd name="T12" fmla="*/ 171 w 397"/>
                <a:gd name="T13" fmla="*/ 42 h 99"/>
                <a:gd name="T14" fmla="*/ 202 w 397"/>
                <a:gd name="T15" fmla="*/ 63 h 99"/>
                <a:gd name="T16" fmla="*/ 231 w 397"/>
                <a:gd name="T17" fmla="*/ 68 h 99"/>
                <a:gd name="T18" fmla="*/ 250 w 397"/>
                <a:gd name="T19" fmla="*/ 49 h 99"/>
                <a:gd name="T20" fmla="*/ 268 w 397"/>
                <a:gd name="T21" fmla="*/ 34 h 99"/>
                <a:gd name="T22" fmla="*/ 287 w 397"/>
                <a:gd name="T23" fmla="*/ 21 h 99"/>
                <a:gd name="T24" fmla="*/ 309 w 397"/>
                <a:gd name="T25" fmla="*/ 10 h 99"/>
                <a:gd name="T26" fmla="*/ 331 w 397"/>
                <a:gd name="T27" fmla="*/ 4 h 99"/>
                <a:gd name="T28" fmla="*/ 356 w 397"/>
                <a:gd name="T29" fmla="*/ 1 h 99"/>
                <a:gd name="T30" fmla="*/ 383 w 397"/>
                <a:gd name="T31" fmla="*/ 1 h 99"/>
                <a:gd name="T32" fmla="*/ 389 w 397"/>
                <a:gd name="T33" fmla="*/ 7 h 99"/>
                <a:gd name="T34" fmla="*/ 364 w 397"/>
                <a:gd name="T35" fmla="*/ 17 h 99"/>
                <a:gd name="T36" fmla="*/ 334 w 397"/>
                <a:gd name="T37" fmla="*/ 23 h 99"/>
                <a:gd name="T38" fmla="*/ 306 w 397"/>
                <a:gd name="T39" fmla="*/ 29 h 99"/>
                <a:gd name="T40" fmla="*/ 285 w 397"/>
                <a:gd name="T41" fmla="*/ 37 h 99"/>
                <a:gd name="T42" fmla="*/ 265 w 397"/>
                <a:gd name="T43" fmla="*/ 51 h 99"/>
                <a:gd name="T44" fmla="*/ 246 w 397"/>
                <a:gd name="T45" fmla="*/ 68 h 99"/>
                <a:gd name="T46" fmla="*/ 230 w 397"/>
                <a:gd name="T47" fmla="*/ 87 h 99"/>
                <a:gd name="T48" fmla="*/ 218 w 397"/>
                <a:gd name="T49" fmla="*/ 99 h 99"/>
                <a:gd name="T50" fmla="*/ 192 w 397"/>
                <a:gd name="T51" fmla="*/ 68 h 99"/>
                <a:gd name="T52" fmla="*/ 155 w 397"/>
                <a:gd name="T53" fmla="*/ 47 h 99"/>
                <a:gd name="T54" fmla="*/ 131 w 397"/>
                <a:gd name="T55" fmla="*/ 50 h 99"/>
                <a:gd name="T56" fmla="*/ 103 w 397"/>
                <a:gd name="T57" fmla="*/ 75 h 99"/>
                <a:gd name="T58" fmla="*/ 78 w 397"/>
                <a:gd name="T59" fmla="*/ 93 h 99"/>
                <a:gd name="T60" fmla="*/ 83 w 397"/>
                <a:gd name="T61" fmla="*/ 56 h 99"/>
                <a:gd name="T62" fmla="*/ 60 w 397"/>
                <a:gd name="T63" fmla="*/ 50 h 99"/>
                <a:gd name="T64" fmla="*/ 35 w 397"/>
                <a:gd name="T65" fmla="*/ 63 h 99"/>
                <a:gd name="T66" fmla="*/ 15 w 397"/>
                <a:gd name="T67" fmla="*/ 84 h 99"/>
                <a:gd name="T68" fmla="*/ 0 w 397"/>
                <a:gd name="T69" fmla="*/ 9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7" h="99">
                  <a:moveTo>
                    <a:pt x="0" y="86"/>
                  </a:moveTo>
                  <a:lnTo>
                    <a:pt x="10" y="70"/>
                  </a:lnTo>
                  <a:lnTo>
                    <a:pt x="21" y="57"/>
                  </a:lnTo>
                  <a:lnTo>
                    <a:pt x="32" y="48"/>
                  </a:lnTo>
                  <a:lnTo>
                    <a:pt x="43" y="42"/>
                  </a:lnTo>
                  <a:lnTo>
                    <a:pt x="55" y="40"/>
                  </a:lnTo>
                  <a:lnTo>
                    <a:pt x="68" y="42"/>
                  </a:lnTo>
                  <a:lnTo>
                    <a:pt x="83" y="47"/>
                  </a:lnTo>
                  <a:lnTo>
                    <a:pt x="100" y="58"/>
                  </a:lnTo>
                  <a:lnTo>
                    <a:pt x="118" y="43"/>
                  </a:lnTo>
                  <a:lnTo>
                    <a:pt x="132" y="35"/>
                  </a:lnTo>
                  <a:lnTo>
                    <a:pt x="145" y="32"/>
                  </a:lnTo>
                  <a:lnTo>
                    <a:pt x="158" y="35"/>
                  </a:lnTo>
                  <a:lnTo>
                    <a:pt x="171" y="42"/>
                  </a:lnTo>
                  <a:lnTo>
                    <a:pt x="185" y="51"/>
                  </a:lnTo>
                  <a:lnTo>
                    <a:pt x="202" y="63"/>
                  </a:lnTo>
                  <a:lnTo>
                    <a:pt x="222" y="77"/>
                  </a:lnTo>
                  <a:lnTo>
                    <a:pt x="231" y="68"/>
                  </a:lnTo>
                  <a:lnTo>
                    <a:pt x="240" y="59"/>
                  </a:lnTo>
                  <a:lnTo>
                    <a:pt x="250" y="49"/>
                  </a:lnTo>
                  <a:lnTo>
                    <a:pt x="258" y="42"/>
                  </a:lnTo>
                  <a:lnTo>
                    <a:pt x="268" y="34"/>
                  </a:lnTo>
                  <a:lnTo>
                    <a:pt x="278" y="28"/>
                  </a:lnTo>
                  <a:lnTo>
                    <a:pt x="287" y="21"/>
                  </a:lnTo>
                  <a:lnTo>
                    <a:pt x="298" y="16"/>
                  </a:lnTo>
                  <a:lnTo>
                    <a:pt x="309" y="10"/>
                  </a:lnTo>
                  <a:lnTo>
                    <a:pt x="320" y="7"/>
                  </a:lnTo>
                  <a:lnTo>
                    <a:pt x="331" y="4"/>
                  </a:lnTo>
                  <a:lnTo>
                    <a:pt x="344" y="2"/>
                  </a:lnTo>
                  <a:lnTo>
                    <a:pt x="356" y="1"/>
                  </a:lnTo>
                  <a:lnTo>
                    <a:pt x="369" y="0"/>
                  </a:lnTo>
                  <a:lnTo>
                    <a:pt x="383" y="1"/>
                  </a:lnTo>
                  <a:lnTo>
                    <a:pt x="397" y="2"/>
                  </a:lnTo>
                  <a:lnTo>
                    <a:pt x="389" y="7"/>
                  </a:lnTo>
                  <a:lnTo>
                    <a:pt x="378" y="12"/>
                  </a:lnTo>
                  <a:lnTo>
                    <a:pt x="364" y="17"/>
                  </a:lnTo>
                  <a:lnTo>
                    <a:pt x="349" y="20"/>
                  </a:lnTo>
                  <a:lnTo>
                    <a:pt x="334" y="23"/>
                  </a:lnTo>
                  <a:lnTo>
                    <a:pt x="319" y="27"/>
                  </a:lnTo>
                  <a:lnTo>
                    <a:pt x="306" y="29"/>
                  </a:lnTo>
                  <a:lnTo>
                    <a:pt x="295" y="30"/>
                  </a:lnTo>
                  <a:lnTo>
                    <a:pt x="285" y="37"/>
                  </a:lnTo>
                  <a:lnTo>
                    <a:pt x="274" y="44"/>
                  </a:lnTo>
                  <a:lnTo>
                    <a:pt x="265" y="51"/>
                  </a:lnTo>
                  <a:lnTo>
                    <a:pt x="255" y="59"/>
                  </a:lnTo>
                  <a:lnTo>
                    <a:pt x="246" y="68"/>
                  </a:lnTo>
                  <a:lnTo>
                    <a:pt x="238" y="77"/>
                  </a:lnTo>
                  <a:lnTo>
                    <a:pt x="230" y="87"/>
                  </a:lnTo>
                  <a:lnTo>
                    <a:pt x="225" y="99"/>
                  </a:lnTo>
                  <a:lnTo>
                    <a:pt x="218" y="99"/>
                  </a:lnTo>
                  <a:lnTo>
                    <a:pt x="218" y="87"/>
                  </a:lnTo>
                  <a:lnTo>
                    <a:pt x="192" y="68"/>
                  </a:lnTo>
                  <a:lnTo>
                    <a:pt x="172" y="54"/>
                  </a:lnTo>
                  <a:lnTo>
                    <a:pt x="155" y="47"/>
                  </a:lnTo>
                  <a:lnTo>
                    <a:pt x="142" y="45"/>
                  </a:lnTo>
                  <a:lnTo>
                    <a:pt x="131" y="50"/>
                  </a:lnTo>
                  <a:lnTo>
                    <a:pt x="118" y="60"/>
                  </a:lnTo>
                  <a:lnTo>
                    <a:pt x="103" y="75"/>
                  </a:lnTo>
                  <a:lnTo>
                    <a:pt x="85" y="95"/>
                  </a:lnTo>
                  <a:lnTo>
                    <a:pt x="78" y="93"/>
                  </a:lnTo>
                  <a:lnTo>
                    <a:pt x="93" y="69"/>
                  </a:lnTo>
                  <a:lnTo>
                    <a:pt x="83" y="56"/>
                  </a:lnTo>
                  <a:lnTo>
                    <a:pt x="72" y="50"/>
                  </a:lnTo>
                  <a:lnTo>
                    <a:pt x="60" y="50"/>
                  </a:lnTo>
                  <a:lnTo>
                    <a:pt x="47" y="56"/>
                  </a:lnTo>
                  <a:lnTo>
                    <a:pt x="35" y="63"/>
                  </a:lnTo>
                  <a:lnTo>
                    <a:pt x="25" y="73"/>
                  </a:lnTo>
                  <a:lnTo>
                    <a:pt x="15" y="84"/>
                  </a:lnTo>
                  <a:lnTo>
                    <a:pt x="8" y="94"/>
                  </a:lnTo>
                  <a:lnTo>
                    <a:pt x="0" y="97"/>
                  </a:lnTo>
                  <a:lnTo>
                    <a:pt x="0"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 name="Freeform 66">
              <a:extLst>
                <a:ext uri="{FF2B5EF4-FFF2-40B4-BE49-F238E27FC236}">
                  <a16:creationId xmlns:a16="http://schemas.microsoft.com/office/drawing/2014/main" id="{0A7289B2-B03C-DDDC-072F-CC2A82DB6B33}"/>
                </a:ext>
              </a:extLst>
            </p:cNvPr>
            <p:cNvSpPr>
              <a:spLocks/>
            </p:cNvSpPr>
            <p:nvPr/>
          </p:nvSpPr>
          <p:spPr bwMode="auto">
            <a:xfrm>
              <a:off x="8602663" y="6381750"/>
              <a:ext cx="107950" cy="20638"/>
            </a:xfrm>
            <a:custGeom>
              <a:avLst/>
              <a:gdLst>
                <a:gd name="T0" fmla="*/ 0 w 206"/>
                <a:gd name="T1" fmla="*/ 4 h 37"/>
                <a:gd name="T2" fmla="*/ 4 w 206"/>
                <a:gd name="T3" fmla="*/ 0 h 37"/>
                <a:gd name="T4" fmla="*/ 15 w 206"/>
                <a:gd name="T5" fmla="*/ 3 h 37"/>
                <a:gd name="T6" fmla="*/ 26 w 206"/>
                <a:gd name="T7" fmla="*/ 7 h 37"/>
                <a:gd name="T8" fmla="*/ 36 w 206"/>
                <a:gd name="T9" fmla="*/ 11 h 37"/>
                <a:gd name="T10" fmla="*/ 48 w 206"/>
                <a:gd name="T11" fmla="*/ 14 h 37"/>
                <a:gd name="T12" fmla="*/ 59 w 206"/>
                <a:gd name="T13" fmla="*/ 17 h 37"/>
                <a:gd name="T14" fmla="*/ 70 w 206"/>
                <a:gd name="T15" fmla="*/ 20 h 37"/>
                <a:gd name="T16" fmla="*/ 82 w 206"/>
                <a:gd name="T17" fmla="*/ 21 h 37"/>
                <a:gd name="T18" fmla="*/ 93 w 206"/>
                <a:gd name="T19" fmla="*/ 22 h 37"/>
                <a:gd name="T20" fmla="*/ 199 w 206"/>
                <a:gd name="T21" fmla="*/ 23 h 37"/>
                <a:gd name="T22" fmla="*/ 206 w 206"/>
                <a:gd name="T23" fmla="*/ 28 h 37"/>
                <a:gd name="T24" fmla="*/ 201 w 206"/>
                <a:gd name="T25" fmla="*/ 37 h 37"/>
                <a:gd name="T26" fmla="*/ 193 w 206"/>
                <a:gd name="T27" fmla="*/ 37 h 37"/>
                <a:gd name="T28" fmla="*/ 186 w 206"/>
                <a:gd name="T29" fmla="*/ 30 h 37"/>
                <a:gd name="T30" fmla="*/ 182 w 206"/>
                <a:gd name="T31" fmla="*/ 33 h 37"/>
                <a:gd name="T32" fmla="*/ 113 w 206"/>
                <a:gd name="T33" fmla="*/ 33 h 37"/>
                <a:gd name="T34" fmla="*/ 94 w 206"/>
                <a:gd name="T35" fmla="*/ 30 h 37"/>
                <a:gd name="T36" fmla="*/ 82 w 206"/>
                <a:gd name="T37" fmla="*/ 30 h 37"/>
                <a:gd name="T38" fmla="*/ 71 w 206"/>
                <a:gd name="T39" fmla="*/ 30 h 37"/>
                <a:gd name="T40" fmla="*/ 59 w 206"/>
                <a:gd name="T41" fmla="*/ 29 h 37"/>
                <a:gd name="T42" fmla="*/ 48 w 206"/>
                <a:gd name="T43" fmla="*/ 27 h 37"/>
                <a:gd name="T44" fmla="*/ 36 w 206"/>
                <a:gd name="T45" fmla="*/ 24 h 37"/>
                <a:gd name="T46" fmla="*/ 26 w 206"/>
                <a:gd name="T47" fmla="*/ 21 h 37"/>
                <a:gd name="T48" fmla="*/ 14 w 206"/>
                <a:gd name="T49" fmla="*/ 16 h 37"/>
                <a:gd name="T50" fmla="*/ 3 w 206"/>
                <a:gd name="T51" fmla="*/ 12 h 37"/>
                <a:gd name="T52" fmla="*/ 0 w 206"/>
                <a:gd name="T5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 h="37">
                  <a:moveTo>
                    <a:pt x="0" y="4"/>
                  </a:moveTo>
                  <a:lnTo>
                    <a:pt x="4" y="0"/>
                  </a:lnTo>
                  <a:lnTo>
                    <a:pt x="15" y="3"/>
                  </a:lnTo>
                  <a:lnTo>
                    <a:pt x="26" y="7"/>
                  </a:lnTo>
                  <a:lnTo>
                    <a:pt x="36" y="11"/>
                  </a:lnTo>
                  <a:lnTo>
                    <a:pt x="48" y="14"/>
                  </a:lnTo>
                  <a:lnTo>
                    <a:pt x="59" y="17"/>
                  </a:lnTo>
                  <a:lnTo>
                    <a:pt x="70" y="20"/>
                  </a:lnTo>
                  <a:lnTo>
                    <a:pt x="82" y="21"/>
                  </a:lnTo>
                  <a:lnTo>
                    <a:pt x="93" y="22"/>
                  </a:lnTo>
                  <a:lnTo>
                    <a:pt x="199" y="23"/>
                  </a:lnTo>
                  <a:lnTo>
                    <a:pt x="206" y="28"/>
                  </a:lnTo>
                  <a:lnTo>
                    <a:pt x="201" y="37"/>
                  </a:lnTo>
                  <a:lnTo>
                    <a:pt x="193" y="37"/>
                  </a:lnTo>
                  <a:lnTo>
                    <a:pt x="186" y="30"/>
                  </a:lnTo>
                  <a:lnTo>
                    <a:pt x="182" y="33"/>
                  </a:lnTo>
                  <a:lnTo>
                    <a:pt x="113" y="33"/>
                  </a:lnTo>
                  <a:lnTo>
                    <a:pt x="94" y="30"/>
                  </a:lnTo>
                  <a:lnTo>
                    <a:pt x="82" y="30"/>
                  </a:lnTo>
                  <a:lnTo>
                    <a:pt x="71" y="30"/>
                  </a:lnTo>
                  <a:lnTo>
                    <a:pt x="59" y="29"/>
                  </a:lnTo>
                  <a:lnTo>
                    <a:pt x="48" y="27"/>
                  </a:lnTo>
                  <a:lnTo>
                    <a:pt x="36" y="24"/>
                  </a:lnTo>
                  <a:lnTo>
                    <a:pt x="26" y="21"/>
                  </a:lnTo>
                  <a:lnTo>
                    <a:pt x="14" y="16"/>
                  </a:lnTo>
                  <a:lnTo>
                    <a:pt x="3" y="12"/>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5" name="Freeform 67">
              <a:extLst>
                <a:ext uri="{FF2B5EF4-FFF2-40B4-BE49-F238E27FC236}">
                  <a16:creationId xmlns:a16="http://schemas.microsoft.com/office/drawing/2014/main" id="{894867AF-579D-CB97-18D1-29DEF5FE52FB}"/>
                </a:ext>
              </a:extLst>
            </p:cNvPr>
            <p:cNvSpPr>
              <a:spLocks/>
            </p:cNvSpPr>
            <p:nvPr/>
          </p:nvSpPr>
          <p:spPr bwMode="auto">
            <a:xfrm>
              <a:off x="8613775" y="6351588"/>
              <a:ext cx="163513" cy="20637"/>
            </a:xfrm>
            <a:custGeom>
              <a:avLst/>
              <a:gdLst>
                <a:gd name="T0" fmla="*/ 0 w 310"/>
                <a:gd name="T1" fmla="*/ 2 h 38"/>
                <a:gd name="T2" fmla="*/ 2 w 310"/>
                <a:gd name="T3" fmla="*/ 1 h 38"/>
                <a:gd name="T4" fmla="*/ 23 w 310"/>
                <a:gd name="T5" fmla="*/ 1 h 38"/>
                <a:gd name="T6" fmla="*/ 44 w 310"/>
                <a:gd name="T7" fmla="*/ 0 h 38"/>
                <a:gd name="T8" fmla="*/ 64 w 310"/>
                <a:gd name="T9" fmla="*/ 0 h 38"/>
                <a:gd name="T10" fmla="*/ 85 w 310"/>
                <a:gd name="T11" fmla="*/ 1 h 38"/>
                <a:gd name="T12" fmla="*/ 105 w 310"/>
                <a:gd name="T13" fmla="*/ 3 h 38"/>
                <a:gd name="T14" fmla="*/ 126 w 310"/>
                <a:gd name="T15" fmla="*/ 7 h 38"/>
                <a:gd name="T16" fmla="*/ 146 w 310"/>
                <a:gd name="T17" fmla="*/ 14 h 38"/>
                <a:gd name="T18" fmla="*/ 167 w 310"/>
                <a:gd name="T19" fmla="*/ 22 h 38"/>
                <a:gd name="T20" fmla="*/ 216 w 310"/>
                <a:gd name="T21" fmla="*/ 30 h 38"/>
                <a:gd name="T22" fmla="*/ 258 w 310"/>
                <a:gd name="T23" fmla="*/ 18 h 38"/>
                <a:gd name="T24" fmla="*/ 299 w 310"/>
                <a:gd name="T25" fmla="*/ 2 h 38"/>
                <a:gd name="T26" fmla="*/ 301 w 310"/>
                <a:gd name="T27" fmla="*/ 1 h 38"/>
                <a:gd name="T28" fmla="*/ 310 w 310"/>
                <a:gd name="T29" fmla="*/ 4 h 38"/>
                <a:gd name="T30" fmla="*/ 304 w 310"/>
                <a:gd name="T31" fmla="*/ 15 h 38"/>
                <a:gd name="T32" fmla="*/ 264 w 310"/>
                <a:gd name="T33" fmla="*/ 28 h 38"/>
                <a:gd name="T34" fmla="*/ 256 w 310"/>
                <a:gd name="T35" fmla="*/ 32 h 38"/>
                <a:gd name="T36" fmla="*/ 240 w 310"/>
                <a:gd name="T37" fmla="*/ 35 h 38"/>
                <a:gd name="T38" fmla="*/ 225 w 310"/>
                <a:gd name="T39" fmla="*/ 38 h 38"/>
                <a:gd name="T40" fmla="*/ 210 w 310"/>
                <a:gd name="T41" fmla="*/ 38 h 38"/>
                <a:gd name="T42" fmla="*/ 195 w 310"/>
                <a:gd name="T43" fmla="*/ 36 h 38"/>
                <a:gd name="T44" fmla="*/ 179 w 310"/>
                <a:gd name="T45" fmla="*/ 34 h 38"/>
                <a:gd name="T46" fmla="*/ 164 w 310"/>
                <a:gd name="T47" fmla="*/ 31 h 38"/>
                <a:gd name="T48" fmla="*/ 148 w 310"/>
                <a:gd name="T49" fmla="*/ 28 h 38"/>
                <a:gd name="T50" fmla="*/ 133 w 310"/>
                <a:gd name="T51" fmla="*/ 24 h 38"/>
                <a:gd name="T52" fmla="*/ 118 w 310"/>
                <a:gd name="T53" fmla="*/ 19 h 38"/>
                <a:gd name="T54" fmla="*/ 102 w 310"/>
                <a:gd name="T55" fmla="*/ 16 h 38"/>
                <a:gd name="T56" fmla="*/ 87 w 310"/>
                <a:gd name="T57" fmla="*/ 13 h 38"/>
                <a:gd name="T58" fmla="*/ 72 w 310"/>
                <a:gd name="T59" fmla="*/ 11 h 38"/>
                <a:gd name="T60" fmla="*/ 57 w 310"/>
                <a:gd name="T61" fmla="*/ 8 h 38"/>
                <a:gd name="T62" fmla="*/ 40 w 310"/>
                <a:gd name="T63" fmla="*/ 8 h 38"/>
                <a:gd name="T64" fmla="*/ 25 w 310"/>
                <a:gd name="T65" fmla="*/ 11 h 38"/>
                <a:gd name="T66" fmla="*/ 10 w 310"/>
                <a:gd name="T67" fmla="*/ 14 h 38"/>
                <a:gd name="T68" fmla="*/ 0 w 310"/>
                <a:gd name="T6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0" h="38">
                  <a:moveTo>
                    <a:pt x="0" y="2"/>
                  </a:moveTo>
                  <a:lnTo>
                    <a:pt x="2" y="1"/>
                  </a:lnTo>
                  <a:lnTo>
                    <a:pt x="23" y="1"/>
                  </a:lnTo>
                  <a:lnTo>
                    <a:pt x="44" y="0"/>
                  </a:lnTo>
                  <a:lnTo>
                    <a:pt x="64" y="0"/>
                  </a:lnTo>
                  <a:lnTo>
                    <a:pt x="85" y="1"/>
                  </a:lnTo>
                  <a:lnTo>
                    <a:pt x="105" y="3"/>
                  </a:lnTo>
                  <a:lnTo>
                    <a:pt x="126" y="7"/>
                  </a:lnTo>
                  <a:lnTo>
                    <a:pt x="146" y="14"/>
                  </a:lnTo>
                  <a:lnTo>
                    <a:pt x="167" y="22"/>
                  </a:lnTo>
                  <a:lnTo>
                    <a:pt x="216" y="30"/>
                  </a:lnTo>
                  <a:lnTo>
                    <a:pt x="258" y="18"/>
                  </a:lnTo>
                  <a:lnTo>
                    <a:pt x="299" y="2"/>
                  </a:lnTo>
                  <a:lnTo>
                    <a:pt x="301" y="1"/>
                  </a:lnTo>
                  <a:lnTo>
                    <a:pt x="310" y="4"/>
                  </a:lnTo>
                  <a:lnTo>
                    <a:pt x="304" y="15"/>
                  </a:lnTo>
                  <a:lnTo>
                    <a:pt x="264" y="28"/>
                  </a:lnTo>
                  <a:lnTo>
                    <a:pt x="256" y="32"/>
                  </a:lnTo>
                  <a:lnTo>
                    <a:pt x="240" y="35"/>
                  </a:lnTo>
                  <a:lnTo>
                    <a:pt x="225" y="38"/>
                  </a:lnTo>
                  <a:lnTo>
                    <a:pt x="210" y="38"/>
                  </a:lnTo>
                  <a:lnTo>
                    <a:pt x="195" y="36"/>
                  </a:lnTo>
                  <a:lnTo>
                    <a:pt x="179" y="34"/>
                  </a:lnTo>
                  <a:lnTo>
                    <a:pt x="164" y="31"/>
                  </a:lnTo>
                  <a:lnTo>
                    <a:pt x="148" y="28"/>
                  </a:lnTo>
                  <a:lnTo>
                    <a:pt x="133" y="24"/>
                  </a:lnTo>
                  <a:lnTo>
                    <a:pt x="118" y="19"/>
                  </a:lnTo>
                  <a:lnTo>
                    <a:pt x="102" y="16"/>
                  </a:lnTo>
                  <a:lnTo>
                    <a:pt x="87" y="13"/>
                  </a:lnTo>
                  <a:lnTo>
                    <a:pt x="72" y="11"/>
                  </a:lnTo>
                  <a:lnTo>
                    <a:pt x="57" y="8"/>
                  </a:lnTo>
                  <a:lnTo>
                    <a:pt x="40" y="8"/>
                  </a:lnTo>
                  <a:lnTo>
                    <a:pt x="25" y="11"/>
                  </a:lnTo>
                  <a:lnTo>
                    <a:pt x="10" y="1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6" name="Freeform 68">
              <a:extLst>
                <a:ext uri="{FF2B5EF4-FFF2-40B4-BE49-F238E27FC236}">
                  <a16:creationId xmlns:a16="http://schemas.microsoft.com/office/drawing/2014/main" id="{DC7D1472-3684-E20E-72B3-3E32D5BF7F67}"/>
                </a:ext>
              </a:extLst>
            </p:cNvPr>
            <p:cNvSpPr>
              <a:spLocks/>
            </p:cNvSpPr>
            <p:nvPr/>
          </p:nvSpPr>
          <p:spPr bwMode="auto">
            <a:xfrm>
              <a:off x="8667750" y="6423025"/>
              <a:ext cx="334963" cy="138113"/>
            </a:xfrm>
            <a:custGeom>
              <a:avLst/>
              <a:gdLst>
                <a:gd name="T0" fmla="*/ 6 w 635"/>
                <a:gd name="T1" fmla="*/ 4 h 260"/>
                <a:gd name="T2" fmla="*/ 16 w 635"/>
                <a:gd name="T3" fmla="*/ 14 h 260"/>
                <a:gd name="T4" fmla="*/ 26 w 635"/>
                <a:gd name="T5" fmla="*/ 23 h 260"/>
                <a:gd name="T6" fmla="*/ 37 w 635"/>
                <a:gd name="T7" fmla="*/ 31 h 260"/>
                <a:gd name="T8" fmla="*/ 63 w 635"/>
                <a:gd name="T9" fmla="*/ 40 h 260"/>
                <a:gd name="T10" fmla="*/ 97 w 635"/>
                <a:gd name="T11" fmla="*/ 42 h 260"/>
                <a:gd name="T12" fmla="*/ 129 w 635"/>
                <a:gd name="T13" fmla="*/ 36 h 260"/>
                <a:gd name="T14" fmla="*/ 158 w 635"/>
                <a:gd name="T15" fmla="*/ 20 h 260"/>
                <a:gd name="T16" fmla="*/ 170 w 635"/>
                <a:gd name="T17" fmla="*/ 8 h 260"/>
                <a:gd name="T18" fmla="*/ 181 w 635"/>
                <a:gd name="T19" fmla="*/ 5 h 260"/>
                <a:gd name="T20" fmla="*/ 190 w 635"/>
                <a:gd name="T21" fmla="*/ 17 h 260"/>
                <a:gd name="T22" fmla="*/ 210 w 635"/>
                <a:gd name="T23" fmla="*/ 40 h 260"/>
                <a:gd name="T24" fmla="*/ 240 w 635"/>
                <a:gd name="T25" fmla="*/ 63 h 260"/>
                <a:gd name="T26" fmla="*/ 274 w 635"/>
                <a:gd name="T27" fmla="*/ 75 h 260"/>
                <a:gd name="T28" fmla="*/ 308 w 635"/>
                <a:gd name="T29" fmla="*/ 68 h 260"/>
                <a:gd name="T30" fmla="*/ 330 w 635"/>
                <a:gd name="T31" fmla="*/ 55 h 260"/>
                <a:gd name="T32" fmla="*/ 335 w 635"/>
                <a:gd name="T33" fmla="*/ 36 h 260"/>
                <a:gd name="T34" fmla="*/ 357 w 635"/>
                <a:gd name="T35" fmla="*/ 80 h 260"/>
                <a:gd name="T36" fmla="*/ 397 w 635"/>
                <a:gd name="T37" fmla="*/ 117 h 260"/>
                <a:gd name="T38" fmla="*/ 443 w 635"/>
                <a:gd name="T39" fmla="*/ 136 h 260"/>
                <a:gd name="T40" fmla="*/ 489 w 635"/>
                <a:gd name="T41" fmla="*/ 129 h 260"/>
                <a:gd name="T42" fmla="*/ 495 w 635"/>
                <a:gd name="T43" fmla="*/ 98 h 260"/>
                <a:gd name="T44" fmla="*/ 509 w 635"/>
                <a:gd name="T45" fmla="*/ 154 h 260"/>
                <a:gd name="T46" fmla="*/ 536 w 635"/>
                <a:gd name="T47" fmla="*/ 201 h 260"/>
                <a:gd name="T48" fmla="*/ 576 w 635"/>
                <a:gd name="T49" fmla="*/ 236 h 260"/>
                <a:gd name="T50" fmla="*/ 635 w 635"/>
                <a:gd name="T51" fmla="*/ 252 h 260"/>
                <a:gd name="T52" fmla="*/ 602 w 635"/>
                <a:gd name="T53" fmla="*/ 260 h 260"/>
                <a:gd name="T54" fmla="*/ 557 w 635"/>
                <a:gd name="T55" fmla="*/ 242 h 260"/>
                <a:gd name="T56" fmla="*/ 529 w 635"/>
                <a:gd name="T57" fmla="*/ 209 h 260"/>
                <a:gd name="T58" fmla="*/ 507 w 635"/>
                <a:gd name="T59" fmla="*/ 165 h 260"/>
                <a:gd name="T60" fmla="*/ 475 w 635"/>
                <a:gd name="T61" fmla="*/ 145 h 260"/>
                <a:gd name="T62" fmla="*/ 425 w 635"/>
                <a:gd name="T63" fmla="*/ 138 h 260"/>
                <a:gd name="T64" fmla="*/ 376 w 635"/>
                <a:gd name="T65" fmla="*/ 119 h 260"/>
                <a:gd name="T66" fmla="*/ 342 w 635"/>
                <a:gd name="T67" fmla="*/ 86 h 260"/>
                <a:gd name="T68" fmla="*/ 308 w 635"/>
                <a:gd name="T69" fmla="*/ 76 h 260"/>
                <a:gd name="T70" fmla="*/ 265 w 635"/>
                <a:gd name="T71" fmla="*/ 82 h 260"/>
                <a:gd name="T72" fmla="*/ 229 w 635"/>
                <a:gd name="T73" fmla="*/ 71 h 260"/>
                <a:gd name="T74" fmla="*/ 195 w 635"/>
                <a:gd name="T75" fmla="*/ 40 h 260"/>
                <a:gd name="T76" fmla="*/ 165 w 635"/>
                <a:gd name="T77" fmla="*/ 25 h 260"/>
                <a:gd name="T78" fmla="*/ 145 w 635"/>
                <a:gd name="T79" fmla="*/ 40 h 260"/>
                <a:gd name="T80" fmla="*/ 123 w 635"/>
                <a:gd name="T81" fmla="*/ 50 h 260"/>
                <a:gd name="T82" fmla="*/ 101 w 635"/>
                <a:gd name="T83" fmla="*/ 56 h 260"/>
                <a:gd name="T84" fmla="*/ 79 w 635"/>
                <a:gd name="T85" fmla="*/ 56 h 260"/>
                <a:gd name="T86" fmla="*/ 56 w 635"/>
                <a:gd name="T87" fmla="*/ 51 h 260"/>
                <a:gd name="T88" fmla="*/ 33 w 635"/>
                <a:gd name="T89" fmla="*/ 39 h 260"/>
                <a:gd name="T90" fmla="*/ 11 w 635"/>
                <a:gd name="T91" fmla="*/ 20 h 260"/>
                <a:gd name="T92" fmla="*/ 1 w 635"/>
                <a:gd name="T93"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5" h="260">
                  <a:moveTo>
                    <a:pt x="1" y="0"/>
                  </a:moveTo>
                  <a:lnTo>
                    <a:pt x="6" y="4"/>
                  </a:lnTo>
                  <a:lnTo>
                    <a:pt x="12" y="9"/>
                  </a:lnTo>
                  <a:lnTo>
                    <a:pt x="16" y="14"/>
                  </a:lnTo>
                  <a:lnTo>
                    <a:pt x="22" y="18"/>
                  </a:lnTo>
                  <a:lnTo>
                    <a:pt x="26" y="23"/>
                  </a:lnTo>
                  <a:lnTo>
                    <a:pt x="31" y="27"/>
                  </a:lnTo>
                  <a:lnTo>
                    <a:pt x="37" y="31"/>
                  </a:lnTo>
                  <a:lnTo>
                    <a:pt x="43" y="36"/>
                  </a:lnTo>
                  <a:lnTo>
                    <a:pt x="63" y="40"/>
                  </a:lnTo>
                  <a:lnTo>
                    <a:pt x="81" y="42"/>
                  </a:lnTo>
                  <a:lnTo>
                    <a:pt x="97" y="42"/>
                  </a:lnTo>
                  <a:lnTo>
                    <a:pt x="114" y="40"/>
                  </a:lnTo>
                  <a:lnTo>
                    <a:pt x="129" y="36"/>
                  </a:lnTo>
                  <a:lnTo>
                    <a:pt x="143" y="30"/>
                  </a:lnTo>
                  <a:lnTo>
                    <a:pt x="158" y="20"/>
                  </a:lnTo>
                  <a:lnTo>
                    <a:pt x="172" y="10"/>
                  </a:lnTo>
                  <a:lnTo>
                    <a:pt x="170" y="8"/>
                  </a:lnTo>
                  <a:lnTo>
                    <a:pt x="173" y="0"/>
                  </a:lnTo>
                  <a:lnTo>
                    <a:pt x="181" y="5"/>
                  </a:lnTo>
                  <a:lnTo>
                    <a:pt x="186" y="11"/>
                  </a:lnTo>
                  <a:lnTo>
                    <a:pt x="190" y="17"/>
                  </a:lnTo>
                  <a:lnTo>
                    <a:pt x="195" y="26"/>
                  </a:lnTo>
                  <a:lnTo>
                    <a:pt x="210" y="40"/>
                  </a:lnTo>
                  <a:lnTo>
                    <a:pt x="225" y="52"/>
                  </a:lnTo>
                  <a:lnTo>
                    <a:pt x="240" y="63"/>
                  </a:lnTo>
                  <a:lnTo>
                    <a:pt x="256" y="70"/>
                  </a:lnTo>
                  <a:lnTo>
                    <a:pt x="274" y="75"/>
                  </a:lnTo>
                  <a:lnTo>
                    <a:pt x="290" y="73"/>
                  </a:lnTo>
                  <a:lnTo>
                    <a:pt x="308" y="68"/>
                  </a:lnTo>
                  <a:lnTo>
                    <a:pt x="327" y="56"/>
                  </a:lnTo>
                  <a:lnTo>
                    <a:pt x="330" y="55"/>
                  </a:lnTo>
                  <a:lnTo>
                    <a:pt x="330" y="32"/>
                  </a:lnTo>
                  <a:lnTo>
                    <a:pt x="335" y="36"/>
                  </a:lnTo>
                  <a:lnTo>
                    <a:pt x="343" y="58"/>
                  </a:lnTo>
                  <a:lnTo>
                    <a:pt x="357" y="80"/>
                  </a:lnTo>
                  <a:lnTo>
                    <a:pt x="375" y="99"/>
                  </a:lnTo>
                  <a:lnTo>
                    <a:pt x="397" y="117"/>
                  </a:lnTo>
                  <a:lnTo>
                    <a:pt x="420" y="129"/>
                  </a:lnTo>
                  <a:lnTo>
                    <a:pt x="443" y="136"/>
                  </a:lnTo>
                  <a:lnTo>
                    <a:pt x="467" y="136"/>
                  </a:lnTo>
                  <a:lnTo>
                    <a:pt x="489" y="129"/>
                  </a:lnTo>
                  <a:lnTo>
                    <a:pt x="489" y="95"/>
                  </a:lnTo>
                  <a:lnTo>
                    <a:pt x="495" y="98"/>
                  </a:lnTo>
                  <a:lnTo>
                    <a:pt x="502" y="126"/>
                  </a:lnTo>
                  <a:lnTo>
                    <a:pt x="509" y="154"/>
                  </a:lnTo>
                  <a:lnTo>
                    <a:pt x="521" y="178"/>
                  </a:lnTo>
                  <a:lnTo>
                    <a:pt x="536" y="201"/>
                  </a:lnTo>
                  <a:lnTo>
                    <a:pt x="554" y="221"/>
                  </a:lnTo>
                  <a:lnTo>
                    <a:pt x="576" y="236"/>
                  </a:lnTo>
                  <a:lnTo>
                    <a:pt x="604" y="247"/>
                  </a:lnTo>
                  <a:lnTo>
                    <a:pt x="635" y="252"/>
                  </a:lnTo>
                  <a:lnTo>
                    <a:pt x="635" y="258"/>
                  </a:lnTo>
                  <a:lnTo>
                    <a:pt x="602" y="260"/>
                  </a:lnTo>
                  <a:lnTo>
                    <a:pt x="576" y="254"/>
                  </a:lnTo>
                  <a:lnTo>
                    <a:pt x="557" y="242"/>
                  </a:lnTo>
                  <a:lnTo>
                    <a:pt x="542" y="227"/>
                  </a:lnTo>
                  <a:lnTo>
                    <a:pt x="529" y="209"/>
                  </a:lnTo>
                  <a:lnTo>
                    <a:pt x="518" y="187"/>
                  </a:lnTo>
                  <a:lnTo>
                    <a:pt x="507" y="165"/>
                  </a:lnTo>
                  <a:lnTo>
                    <a:pt x="495" y="143"/>
                  </a:lnTo>
                  <a:lnTo>
                    <a:pt x="475" y="145"/>
                  </a:lnTo>
                  <a:lnTo>
                    <a:pt x="450" y="143"/>
                  </a:lnTo>
                  <a:lnTo>
                    <a:pt x="425" y="138"/>
                  </a:lnTo>
                  <a:lnTo>
                    <a:pt x="400" y="130"/>
                  </a:lnTo>
                  <a:lnTo>
                    <a:pt x="376" y="119"/>
                  </a:lnTo>
                  <a:lnTo>
                    <a:pt x="357" y="104"/>
                  </a:lnTo>
                  <a:lnTo>
                    <a:pt x="342" y="86"/>
                  </a:lnTo>
                  <a:lnTo>
                    <a:pt x="334" y="66"/>
                  </a:lnTo>
                  <a:lnTo>
                    <a:pt x="308" y="76"/>
                  </a:lnTo>
                  <a:lnTo>
                    <a:pt x="286" y="81"/>
                  </a:lnTo>
                  <a:lnTo>
                    <a:pt x="265" y="82"/>
                  </a:lnTo>
                  <a:lnTo>
                    <a:pt x="247" y="79"/>
                  </a:lnTo>
                  <a:lnTo>
                    <a:pt x="229" y="71"/>
                  </a:lnTo>
                  <a:lnTo>
                    <a:pt x="212" y="58"/>
                  </a:lnTo>
                  <a:lnTo>
                    <a:pt x="195" y="40"/>
                  </a:lnTo>
                  <a:lnTo>
                    <a:pt x="176" y="16"/>
                  </a:lnTo>
                  <a:lnTo>
                    <a:pt x="165" y="25"/>
                  </a:lnTo>
                  <a:lnTo>
                    <a:pt x="156" y="32"/>
                  </a:lnTo>
                  <a:lnTo>
                    <a:pt x="145" y="40"/>
                  </a:lnTo>
                  <a:lnTo>
                    <a:pt x="134" y="45"/>
                  </a:lnTo>
                  <a:lnTo>
                    <a:pt x="123" y="50"/>
                  </a:lnTo>
                  <a:lnTo>
                    <a:pt x="112" y="54"/>
                  </a:lnTo>
                  <a:lnTo>
                    <a:pt x="101" y="56"/>
                  </a:lnTo>
                  <a:lnTo>
                    <a:pt x="90" y="56"/>
                  </a:lnTo>
                  <a:lnTo>
                    <a:pt x="79" y="56"/>
                  </a:lnTo>
                  <a:lnTo>
                    <a:pt x="67" y="54"/>
                  </a:lnTo>
                  <a:lnTo>
                    <a:pt x="56" y="51"/>
                  </a:lnTo>
                  <a:lnTo>
                    <a:pt x="45" y="45"/>
                  </a:lnTo>
                  <a:lnTo>
                    <a:pt x="33" y="39"/>
                  </a:lnTo>
                  <a:lnTo>
                    <a:pt x="23" y="30"/>
                  </a:lnTo>
                  <a:lnTo>
                    <a:pt x="11" y="20"/>
                  </a:lnTo>
                  <a:lnTo>
                    <a:pt x="0" y="9"/>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7" name="Freeform 69">
              <a:extLst>
                <a:ext uri="{FF2B5EF4-FFF2-40B4-BE49-F238E27FC236}">
                  <a16:creationId xmlns:a16="http://schemas.microsoft.com/office/drawing/2014/main" id="{C92AF047-E6E9-94FC-D0DE-1AA5ACBF6763}"/>
                </a:ext>
              </a:extLst>
            </p:cNvPr>
            <p:cNvSpPr>
              <a:spLocks/>
            </p:cNvSpPr>
            <p:nvPr/>
          </p:nvSpPr>
          <p:spPr bwMode="auto">
            <a:xfrm>
              <a:off x="8677275" y="6457950"/>
              <a:ext cx="122238" cy="288925"/>
            </a:xfrm>
            <a:custGeom>
              <a:avLst/>
              <a:gdLst>
                <a:gd name="T0" fmla="*/ 164 w 231"/>
                <a:gd name="T1" fmla="*/ 545 h 545"/>
                <a:gd name="T2" fmla="*/ 88 w 231"/>
                <a:gd name="T3" fmla="*/ 492 h 545"/>
                <a:gd name="T4" fmla="*/ 104 w 231"/>
                <a:gd name="T5" fmla="*/ 423 h 545"/>
                <a:gd name="T6" fmla="*/ 100 w 231"/>
                <a:gd name="T7" fmla="*/ 356 h 545"/>
                <a:gd name="T8" fmla="*/ 73 w 231"/>
                <a:gd name="T9" fmla="*/ 324 h 545"/>
                <a:gd name="T10" fmla="*/ 24 w 231"/>
                <a:gd name="T11" fmla="*/ 284 h 545"/>
                <a:gd name="T12" fmla="*/ 0 w 231"/>
                <a:gd name="T13" fmla="*/ 235 h 545"/>
                <a:gd name="T14" fmla="*/ 14 w 231"/>
                <a:gd name="T15" fmla="*/ 184 h 545"/>
                <a:gd name="T16" fmla="*/ 34 w 231"/>
                <a:gd name="T17" fmla="*/ 217 h 545"/>
                <a:gd name="T18" fmla="*/ 72 w 231"/>
                <a:gd name="T19" fmla="*/ 235 h 545"/>
                <a:gd name="T20" fmla="*/ 85 w 231"/>
                <a:gd name="T21" fmla="*/ 204 h 545"/>
                <a:gd name="T22" fmla="*/ 73 w 231"/>
                <a:gd name="T23" fmla="*/ 164 h 545"/>
                <a:gd name="T24" fmla="*/ 38 w 231"/>
                <a:gd name="T25" fmla="*/ 115 h 545"/>
                <a:gd name="T26" fmla="*/ 83 w 231"/>
                <a:gd name="T27" fmla="*/ 119 h 545"/>
                <a:gd name="T28" fmla="*/ 116 w 231"/>
                <a:gd name="T29" fmla="*/ 141 h 545"/>
                <a:gd name="T30" fmla="*/ 137 w 231"/>
                <a:gd name="T31" fmla="*/ 182 h 545"/>
                <a:gd name="T32" fmla="*/ 134 w 231"/>
                <a:gd name="T33" fmla="*/ 227 h 545"/>
                <a:gd name="T34" fmla="*/ 139 w 231"/>
                <a:gd name="T35" fmla="*/ 269 h 545"/>
                <a:gd name="T36" fmla="*/ 185 w 231"/>
                <a:gd name="T37" fmla="*/ 263 h 545"/>
                <a:gd name="T38" fmla="*/ 196 w 231"/>
                <a:gd name="T39" fmla="*/ 197 h 545"/>
                <a:gd name="T40" fmla="*/ 170 w 231"/>
                <a:gd name="T41" fmla="*/ 135 h 545"/>
                <a:gd name="T42" fmla="*/ 104 w 231"/>
                <a:gd name="T43" fmla="*/ 89 h 545"/>
                <a:gd name="T44" fmla="*/ 34 w 231"/>
                <a:gd name="T45" fmla="*/ 55 h 545"/>
                <a:gd name="T46" fmla="*/ 25 w 231"/>
                <a:gd name="T47" fmla="*/ 10 h 545"/>
                <a:gd name="T48" fmla="*/ 56 w 231"/>
                <a:gd name="T49" fmla="*/ 0 h 545"/>
                <a:gd name="T50" fmla="*/ 88 w 231"/>
                <a:gd name="T51" fmla="*/ 6 h 545"/>
                <a:gd name="T52" fmla="*/ 124 w 231"/>
                <a:gd name="T53" fmla="*/ 20 h 545"/>
                <a:gd name="T54" fmla="*/ 160 w 231"/>
                <a:gd name="T55" fmla="*/ 33 h 545"/>
                <a:gd name="T56" fmla="*/ 199 w 231"/>
                <a:gd name="T57" fmla="*/ 36 h 545"/>
                <a:gd name="T58" fmla="*/ 221 w 231"/>
                <a:gd name="T59" fmla="*/ 28 h 545"/>
                <a:gd name="T60" fmla="*/ 223 w 231"/>
                <a:gd name="T61" fmla="*/ 45 h 545"/>
                <a:gd name="T62" fmla="*/ 190 w 231"/>
                <a:gd name="T63" fmla="*/ 53 h 545"/>
                <a:gd name="T64" fmla="*/ 142 w 231"/>
                <a:gd name="T65" fmla="*/ 45 h 545"/>
                <a:gd name="T66" fmla="*/ 91 w 231"/>
                <a:gd name="T67" fmla="*/ 32 h 545"/>
                <a:gd name="T68" fmla="*/ 50 w 231"/>
                <a:gd name="T69" fmla="*/ 23 h 545"/>
                <a:gd name="T70" fmla="*/ 35 w 231"/>
                <a:gd name="T71" fmla="*/ 31 h 545"/>
                <a:gd name="T72" fmla="*/ 157 w 231"/>
                <a:gd name="T73" fmla="*/ 94 h 545"/>
                <a:gd name="T74" fmla="*/ 212 w 231"/>
                <a:gd name="T75" fmla="*/ 190 h 545"/>
                <a:gd name="T76" fmla="*/ 179 w 231"/>
                <a:gd name="T77" fmla="*/ 298 h 545"/>
                <a:gd name="T78" fmla="*/ 158 w 231"/>
                <a:gd name="T79" fmla="*/ 303 h 545"/>
                <a:gd name="T80" fmla="*/ 140 w 231"/>
                <a:gd name="T81" fmla="*/ 298 h 545"/>
                <a:gd name="T82" fmla="*/ 118 w 231"/>
                <a:gd name="T83" fmla="*/ 271 h 545"/>
                <a:gd name="T84" fmla="*/ 118 w 231"/>
                <a:gd name="T85" fmla="*/ 205 h 545"/>
                <a:gd name="T86" fmla="*/ 98 w 231"/>
                <a:gd name="T87" fmla="*/ 148 h 545"/>
                <a:gd name="T88" fmla="*/ 104 w 231"/>
                <a:gd name="T89" fmla="*/ 189 h 545"/>
                <a:gd name="T90" fmla="*/ 99 w 231"/>
                <a:gd name="T91" fmla="*/ 230 h 545"/>
                <a:gd name="T92" fmla="*/ 71 w 231"/>
                <a:gd name="T93" fmla="*/ 257 h 545"/>
                <a:gd name="T94" fmla="*/ 22 w 231"/>
                <a:gd name="T95" fmla="*/ 251 h 545"/>
                <a:gd name="T96" fmla="*/ 59 w 231"/>
                <a:gd name="T97" fmla="*/ 294 h 545"/>
                <a:gd name="T98" fmla="*/ 105 w 231"/>
                <a:gd name="T99" fmla="*/ 333 h 545"/>
                <a:gd name="T100" fmla="*/ 127 w 231"/>
                <a:gd name="T101" fmla="*/ 401 h 545"/>
                <a:gd name="T102" fmla="*/ 104 w 231"/>
                <a:gd name="T103" fmla="*/ 469 h 545"/>
                <a:gd name="T104" fmla="*/ 157 w 231"/>
                <a:gd name="T105" fmla="*/ 52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1" h="545">
                  <a:moveTo>
                    <a:pt x="157" y="527"/>
                  </a:moveTo>
                  <a:lnTo>
                    <a:pt x="168" y="535"/>
                  </a:lnTo>
                  <a:lnTo>
                    <a:pt x="164" y="545"/>
                  </a:lnTo>
                  <a:lnTo>
                    <a:pt x="120" y="533"/>
                  </a:lnTo>
                  <a:lnTo>
                    <a:pt x="97" y="514"/>
                  </a:lnTo>
                  <a:lnTo>
                    <a:pt x="88" y="492"/>
                  </a:lnTo>
                  <a:lnTo>
                    <a:pt x="89" y="469"/>
                  </a:lnTo>
                  <a:lnTo>
                    <a:pt x="96" y="447"/>
                  </a:lnTo>
                  <a:lnTo>
                    <a:pt x="104" y="423"/>
                  </a:lnTo>
                  <a:lnTo>
                    <a:pt x="111" y="400"/>
                  </a:lnTo>
                  <a:lnTo>
                    <a:pt x="111" y="377"/>
                  </a:lnTo>
                  <a:lnTo>
                    <a:pt x="100" y="356"/>
                  </a:lnTo>
                  <a:lnTo>
                    <a:pt x="96" y="347"/>
                  </a:lnTo>
                  <a:lnTo>
                    <a:pt x="87" y="336"/>
                  </a:lnTo>
                  <a:lnTo>
                    <a:pt x="73" y="324"/>
                  </a:lnTo>
                  <a:lnTo>
                    <a:pt x="57" y="313"/>
                  </a:lnTo>
                  <a:lnTo>
                    <a:pt x="40" y="298"/>
                  </a:lnTo>
                  <a:lnTo>
                    <a:pt x="24" y="284"/>
                  </a:lnTo>
                  <a:lnTo>
                    <a:pt x="11" y="270"/>
                  </a:lnTo>
                  <a:lnTo>
                    <a:pt x="2" y="256"/>
                  </a:lnTo>
                  <a:lnTo>
                    <a:pt x="0" y="235"/>
                  </a:lnTo>
                  <a:lnTo>
                    <a:pt x="0" y="218"/>
                  </a:lnTo>
                  <a:lnTo>
                    <a:pt x="5" y="202"/>
                  </a:lnTo>
                  <a:lnTo>
                    <a:pt x="14" y="184"/>
                  </a:lnTo>
                  <a:lnTo>
                    <a:pt x="28" y="190"/>
                  </a:lnTo>
                  <a:lnTo>
                    <a:pt x="30" y="207"/>
                  </a:lnTo>
                  <a:lnTo>
                    <a:pt x="34" y="217"/>
                  </a:lnTo>
                  <a:lnTo>
                    <a:pt x="44" y="227"/>
                  </a:lnTo>
                  <a:lnTo>
                    <a:pt x="58" y="239"/>
                  </a:lnTo>
                  <a:lnTo>
                    <a:pt x="72" y="235"/>
                  </a:lnTo>
                  <a:lnTo>
                    <a:pt x="80" y="227"/>
                  </a:lnTo>
                  <a:lnTo>
                    <a:pt x="85" y="216"/>
                  </a:lnTo>
                  <a:lnTo>
                    <a:pt x="85" y="204"/>
                  </a:lnTo>
                  <a:lnTo>
                    <a:pt x="83" y="190"/>
                  </a:lnTo>
                  <a:lnTo>
                    <a:pt x="78" y="177"/>
                  </a:lnTo>
                  <a:lnTo>
                    <a:pt x="73" y="164"/>
                  </a:lnTo>
                  <a:lnTo>
                    <a:pt x="67" y="154"/>
                  </a:lnTo>
                  <a:lnTo>
                    <a:pt x="34" y="130"/>
                  </a:lnTo>
                  <a:lnTo>
                    <a:pt x="38" y="115"/>
                  </a:lnTo>
                  <a:lnTo>
                    <a:pt x="54" y="115"/>
                  </a:lnTo>
                  <a:lnTo>
                    <a:pt x="68" y="116"/>
                  </a:lnTo>
                  <a:lnTo>
                    <a:pt x="83" y="119"/>
                  </a:lnTo>
                  <a:lnTo>
                    <a:pt x="94" y="123"/>
                  </a:lnTo>
                  <a:lnTo>
                    <a:pt x="105" y="131"/>
                  </a:lnTo>
                  <a:lnTo>
                    <a:pt x="116" y="141"/>
                  </a:lnTo>
                  <a:lnTo>
                    <a:pt x="125" y="151"/>
                  </a:lnTo>
                  <a:lnTo>
                    <a:pt x="132" y="165"/>
                  </a:lnTo>
                  <a:lnTo>
                    <a:pt x="137" y="182"/>
                  </a:lnTo>
                  <a:lnTo>
                    <a:pt x="138" y="198"/>
                  </a:lnTo>
                  <a:lnTo>
                    <a:pt x="137" y="213"/>
                  </a:lnTo>
                  <a:lnTo>
                    <a:pt x="134" y="227"/>
                  </a:lnTo>
                  <a:lnTo>
                    <a:pt x="133" y="241"/>
                  </a:lnTo>
                  <a:lnTo>
                    <a:pt x="134" y="255"/>
                  </a:lnTo>
                  <a:lnTo>
                    <a:pt x="139" y="269"/>
                  </a:lnTo>
                  <a:lnTo>
                    <a:pt x="149" y="283"/>
                  </a:lnTo>
                  <a:lnTo>
                    <a:pt x="170" y="277"/>
                  </a:lnTo>
                  <a:lnTo>
                    <a:pt x="185" y="263"/>
                  </a:lnTo>
                  <a:lnTo>
                    <a:pt x="194" y="243"/>
                  </a:lnTo>
                  <a:lnTo>
                    <a:pt x="197" y="221"/>
                  </a:lnTo>
                  <a:lnTo>
                    <a:pt x="196" y="197"/>
                  </a:lnTo>
                  <a:lnTo>
                    <a:pt x="191" y="173"/>
                  </a:lnTo>
                  <a:lnTo>
                    <a:pt x="182" y="151"/>
                  </a:lnTo>
                  <a:lnTo>
                    <a:pt x="170" y="135"/>
                  </a:lnTo>
                  <a:lnTo>
                    <a:pt x="153" y="115"/>
                  </a:lnTo>
                  <a:lnTo>
                    <a:pt x="130" y="101"/>
                  </a:lnTo>
                  <a:lnTo>
                    <a:pt x="104" y="89"/>
                  </a:lnTo>
                  <a:lnTo>
                    <a:pt x="78" y="78"/>
                  </a:lnTo>
                  <a:lnTo>
                    <a:pt x="54" y="68"/>
                  </a:lnTo>
                  <a:lnTo>
                    <a:pt x="34" y="55"/>
                  </a:lnTo>
                  <a:lnTo>
                    <a:pt x="21" y="40"/>
                  </a:lnTo>
                  <a:lnTo>
                    <a:pt x="15" y="18"/>
                  </a:lnTo>
                  <a:lnTo>
                    <a:pt x="25" y="10"/>
                  </a:lnTo>
                  <a:lnTo>
                    <a:pt x="35" y="4"/>
                  </a:lnTo>
                  <a:lnTo>
                    <a:pt x="45" y="1"/>
                  </a:lnTo>
                  <a:lnTo>
                    <a:pt x="56" y="0"/>
                  </a:lnTo>
                  <a:lnTo>
                    <a:pt x="65" y="1"/>
                  </a:lnTo>
                  <a:lnTo>
                    <a:pt x="77" y="3"/>
                  </a:lnTo>
                  <a:lnTo>
                    <a:pt x="88" y="6"/>
                  </a:lnTo>
                  <a:lnTo>
                    <a:pt x="100" y="11"/>
                  </a:lnTo>
                  <a:lnTo>
                    <a:pt x="112" y="16"/>
                  </a:lnTo>
                  <a:lnTo>
                    <a:pt x="124" y="20"/>
                  </a:lnTo>
                  <a:lnTo>
                    <a:pt x="136" y="26"/>
                  </a:lnTo>
                  <a:lnTo>
                    <a:pt x="149" y="30"/>
                  </a:lnTo>
                  <a:lnTo>
                    <a:pt x="160" y="33"/>
                  </a:lnTo>
                  <a:lnTo>
                    <a:pt x="173" y="36"/>
                  </a:lnTo>
                  <a:lnTo>
                    <a:pt x="186" y="37"/>
                  </a:lnTo>
                  <a:lnTo>
                    <a:pt x="199" y="36"/>
                  </a:lnTo>
                  <a:lnTo>
                    <a:pt x="208" y="32"/>
                  </a:lnTo>
                  <a:lnTo>
                    <a:pt x="215" y="29"/>
                  </a:lnTo>
                  <a:lnTo>
                    <a:pt x="221" y="28"/>
                  </a:lnTo>
                  <a:lnTo>
                    <a:pt x="231" y="29"/>
                  </a:lnTo>
                  <a:lnTo>
                    <a:pt x="229" y="39"/>
                  </a:lnTo>
                  <a:lnTo>
                    <a:pt x="223" y="45"/>
                  </a:lnTo>
                  <a:lnTo>
                    <a:pt x="215" y="51"/>
                  </a:lnTo>
                  <a:lnTo>
                    <a:pt x="204" y="53"/>
                  </a:lnTo>
                  <a:lnTo>
                    <a:pt x="190" y="53"/>
                  </a:lnTo>
                  <a:lnTo>
                    <a:pt x="174" y="52"/>
                  </a:lnTo>
                  <a:lnTo>
                    <a:pt x="158" y="49"/>
                  </a:lnTo>
                  <a:lnTo>
                    <a:pt x="142" y="45"/>
                  </a:lnTo>
                  <a:lnTo>
                    <a:pt x="125" y="41"/>
                  </a:lnTo>
                  <a:lnTo>
                    <a:pt x="107" y="37"/>
                  </a:lnTo>
                  <a:lnTo>
                    <a:pt x="91" y="32"/>
                  </a:lnTo>
                  <a:lnTo>
                    <a:pt x="76" y="28"/>
                  </a:lnTo>
                  <a:lnTo>
                    <a:pt x="62" y="25"/>
                  </a:lnTo>
                  <a:lnTo>
                    <a:pt x="50" y="23"/>
                  </a:lnTo>
                  <a:lnTo>
                    <a:pt x="41" y="22"/>
                  </a:lnTo>
                  <a:lnTo>
                    <a:pt x="36" y="23"/>
                  </a:lnTo>
                  <a:lnTo>
                    <a:pt x="35" y="31"/>
                  </a:lnTo>
                  <a:lnTo>
                    <a:pt x="88" y="57"/>
                  </a:lnTo>
                  <a:lnTo>
                    <a:pt x="125" y="72"/>
                  </a:lnTo>
                  <a:lnTo>
                    <a:pt x="157" y="94"/>
                  </a:lnTo>
                  <a:lnTo>
                    <a:pt x="183" y="122"/>
                  </a:lnTo>
                  <a:lnTo>
                    <a:pt x="202" y="155"/>
                  </a:lnTo>
                  <a:lnTo>
                    <a:pt x="212" y="190"/>
                  </a:lnTo>
                  <a:lnTo>
                    <a:pt x="212" y="227"/>
                  </a:lnTo>
                  <a:lnTo>
                    <a:pt x="202" y="263"/>
                  </a:lnTo>
                  <a:lnTo>
                    <a:pt x="179" y="298"/>
                  </a:lnTo>
                  <a:lnTo>
                    <a:pt x="171" y="301"/>
                  </a:lnTo>
                  <a:lnTo>
                    <a:pt x="165" y="303"/>
                  </a:lnTo>
                  <a:lnTo>
                    <a:pt x="158" y="303"/>
                  </a:lnTo>
                  <a:lnTo>
                    <a:pt x="152" y="303"/>
                  </a:lnTo>
                  <a:lnTo>
                    <a:pt x="145" y="301"/>
                  </a:lnTo>
                  <a:lnTo>
                    <a:pt x="140" y="298"/>
                  </a:lnTo>
                  <a:lnTo>
                    <a:pt x="133" y="295"/>
                  </a:lnTo>
                  <a:lnTo>
                    <a:pt x="127" y="291"/>
                  </a:lnTo>
                  <a:lnTo>
                    <a:pt x="118" y="271"/>
                  </a:lnTo>
                  <a:lnTo>
                    <a:pt x="116" y="250"/>
                  </a:lnTo>
                  <a:lnTo>
                    <a:pt x="117" y="228"/>
                  </a:lnTo>
                  <a:lnTo>
                    <a:pt x="118" y="205"/>
                  </a:lnTo>
                  <a:lnTo>
                    <a:pt x="118" y="185"/>
                  </a:lnTo>
                  <a:lnTo>
                    <a:pt x="112" y="165"/>
                  </a:lnTo>
                  <a:lnTo>
                    <a:pt x="98" y="148"/>
                  </a:lnTo>
                  <a:lnTo>
                    <a:pt x="74" y="135"/>
                  </a:lnTo>
                  <a:lnTo>
                    <a:pt x="103" y="175"/>
                  </a:lnTo>
                  <a:lnTo>
                    <a:pt x="104" y="189"/>
                  </a:lnTo>
                  <a:lnTo>
                    <a:pt x="104" y="203"/>
                  </a:lnTo>
                  <a:lnTo>
                    <a:pt x="102" y="217"/>
                  </a:lnTo>
                  <a:lnTo>
                    <a:pt x="99" y="230"/>
                  </a:lnTo>
                  <a:lnTo>
                    <a:pt x="92" y="242"/>
                  </a:lnTo>
                  <a:lnTo>
                    <a:pt x="84" y="251"/>
                  </a:lnTo>
                  <a:lnTo>
                    <a:pt x="71" y="257"/>
                  </a:lnTo>
                  <a:lnTo>
                    <a:pt x="54" y="260"/>
                  </a:lnTo>
                  <a:lnTo>
                    <a:pt x="19" y="232"/>
                  </a:lnTo>
                  <a:lnTo>
                    <a:pt x="22" y="251"/>
                  </a:lnTo>
                  <a:lnTo>
                    <a:pt x="31" y="267"/>
                  </a:lnTo>
                  <a:lnTo>
                    <a:pt x="44" y="281"/>
                  </a:lnTo>
                  <a:lnTo>
                    <a:pt x="59" y="294"/>
                  </a:lnTo>
                  <a:lnTo>
                    <a:pt x="75" y="306"/>
                  </a:lnTo>
                  <a:lnTo>
                    <a:pt x="91" y="319"/>
                  </a:lnTo>
                  <a:lnTo>
                    <a:pt x="105" y="333"/>
                  </a:lnTo>
                  <a:lnTo>
                    <a:pt x="117" y="348"/>
                  </a:lnTo>
                  <a:lnTo>
                    <a:pt x="128" y="375"/>
                  </a:lnTo>
                  <a:lnTo>
                    <a:pt x="127" y="401"/>
                  </a:lnTo>
                  <a:lnTo>
                    <a:pt x="119" y="425"/>
                  </a:lnTo>
                  <a:lnTo>
                    <a:pt x="110" y="448"/>
                  </a:lnTo>
                  <a:lnTo>
                    <a:pt x="104" y="469"/>
                  </a:lnTo>
                  <a:lnTo>
                    <a:pt x="106" y="490"/>
                  </a:lnTo>
                  <a:lnTo>
                    <a:pt x="123" y="509"/>
                  </a:lnTo>
                  <a:lnTo>
                    <a:pt x="157" y="5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8" name="Freeform 70">
              <a:extLst>
                <a:ext uri="{FF2B5EF4-FFF2-40B4-BE49-F238E27FC236}">
                  <a16:creationId xmlns:a16="http://schemas.microsoft.com/office/drawing/2014/main" id="{2324628E-8910-6164-3820-01B69D102799}"/>
                </a:ext>
              </a:extLst>
            </p:cNvPr>
            <p:cNvSpPr>
              <a:spLocks/>
            </p:cNvSpPr>
            <p:nvPr/>
          </p:nvSpPr>
          <p:spPr bwMode="auto">
            <a:xfrm>
              <a:off x="8716963" y="6397625"/>
              <a:ext cx="6350" cy="4763"/>
            </a:xfrm>
            <a:custGeom>
              <a:avLst/>
              <a:gdLst>
                <a:gd name="T0" fmla="*/ 0 w 11"/>
                <a:gd name="T1" fmla="*/ 1 h 10"/>
                <a:gd name="T2" fmla="*/ 2 w 11"/>
                <a:gd name="T3" fmla="*/ 0 h 10"/>
                <a:gd name="T4" fmla="*/ 11 w 11"/>
                <a:gd name="T5" fmla="*/ 4 h 10"/>
                <a:gd name="T6" fmla="*/ 7 w 11"/>
                <a:gd name="T7" fmla="*/ 10 h 10"/>
                <a:gd name="T8" fmla="*/ 0 w 11"/>
                <a:gd name="T9" fmla="*/ 1 h 10"/>
              </a:gdLst>
              <a:ahLst/>
              <a:cxnLst>
                <a:cxn ang="0">
                  <a:pos x="T0" y="T1"/>
                </a:cxn>
                <a:cxn ang="0">
                  <a:pos x="T2" y="T3"/>
                </a:cxn>
                <a:cxn ang="0">
                  <a:pos x="T4" y="T5"/>
                </a:cxn>
                <a:cxn ang="0">
                  <a:pos x="T6" y="T7"/>
                </a:cxn>
                <a:cxn ang="0">
                  <a:pos x="T8" y="T9"/>
                </a:cxn>
              </a:cxnLst>
              <a:rect l="0" t="0" r="r" b="b"/>
              <a:pathLst>
                <a:path w="11" h="10">
                  <a:moveTo>
                    <a:pt x="0" y="1"/>
                  </a:moveTo>
                  <a:lnTo>
                    <a:pt x="2" y="0"/>
                  </a:lnTo>
                  <a:lnTo>
                    <a:pt x="11" y="4"/>
                  </a:lnTo>
                  <a:lnTo>
                    <a:pt x="7" y="1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9" name="Freeform 71">
              <a:extLst>
                <a:ext uri="{FF2B5EF4-FFF2-40B4-BE49-F238E27FC236}">
                  <a16:creationId xmlns:a16="http://schemas.microsoft.com/office/drawing/2014/main" id="{E604625B-7723-9040-31C1-A6D1F52E4A47}"/>
                </a:ext>
              </a:extLst>
            </p:cNvPr>
            <p:cNvSpPr>
              <a:spLocks/>
            </p:cNvSpPr>
            <p:nvPr/>
          </p:nvSpPr>
          <p:spPr bwMode="auto">
            <a:xfrm>
              <a:off x="8731250" y="6059488"/>
              <a:ext cx="358775" cy="215900"/>
            </a:xfrm>
            <a:custGeom>
              <a:avLst/>
              <a:gdLst>
                <a:gd name="T0" fmla="*/ 28 w 676"/>
                <a:gd name="T1" fmla="*/ 0 h 407"/>
                <a:gd name="T2" fmla="*/ 29 w 676"/>
                <a:gd name="T3" fmla="*/ 96 h 407"/>
                <a:gd name="T4" fmla="*/ 115 w 676"/>
                <a:gd name="T5" fmla="*/ 188 h 407"/>
                <a:gd name="T6" fmla="*/ 132 w 676"/>
                <a:gd name="T7" fmla="*/ 108 h 407"/>
                <a:gd name="T8" fmla="*/ 143 w 676"/>
                <a:gd name="T9" fmla="*/ 68 h 407"/>
                <a:gd name="T10" fmla="*/ 178 w 676"/>
                <a:gd name="T11" fmla="*/ 108 h 407"/>
                <a:gd name="T12" fmla="*/ 180 w 676"/>
                <a:gd name="T13" fmla="*/ 207 h 407"/>
                <a:gd name="T14" fmla="*/ 187 w 676"/>
                <a:gd name="T15" fmla="*/ 325 h 407"/>
                <a:gd name="T16" fmla="*/ 238 w 676"/>
                <a:gd name="T17" fmla="*/ 239 h 407"/>
                <a:gd name="T18" fmla="*/ 268 w 676"/>
                <a:gd name="T19" fmla="*/ 293 h 407"/>
                <a:gd name="T20" fmla="*/ 316 w 676"/>
                <a:gd name="T21" fmla="*/ 364 h 407"/>
                <a:gd name="T22" fmla="*/ 310 w 676"/>
                <a:gd name="T23" fmla="*/ 301 h 407"/>
                <a:gd name="T24" fmla="*/ 331 w 676"/>
                <a:gd name="T25" fmla="*/ 288 h 407"/>
                <a:gd name="T26" fmla="*/ 357 w 676"/>
                <a:gd name="T27" fmla="*/ 358 h 407"/>
                <a:gd name="T28" fmla="*/ 410 w 676"/>
                <a:gd name="T29" fmla="*/ 357 h 407"/>
                <a:gd name="T30" fmla="*/ 407 w 676"/>
                <a:gd name="T31" fmla="*/ 304 h 407"/>
                <a:gd name="T32" fmla="*/ 348 w 676"/>
                <a:gd name="T33" fmla="*/ 202 h 407"/>
                <a:gd name="T34" fmla="*/ 386 w 676"/>
                <a:gd name="T35" fmla="*/ 163 h 407"/>
                <a:gd name="T36" fmla="*/ 397 w 676"/>
                <a:gd name="T37" fmla="*/ 238 h 407"/>
                <a:gd name="T38" fmla="*/ 429 w 676"/>
                <a:gd name="T39" fmla="*/ 159 h 407"/>
                <a:gd name="T40" fmla="*/ 425 w 676"/>
                <a:gd name="T41" fmla="*/ 100 h 407"/>
                <a:gd name="T42" fmla="*/ 448 w 676"/>
                <a:gd name="T43" fmla="*/ 125 h 407"/>
                <a:gd name="T44" fmla="*/ 482 w 676"/>
                <a:gd name="T45" fmla="*/ 152 h 407"/>
                <a:gd name="T46" fmla="*/ 490 w 676"/>
                <a:gd name="T47" fmla="*/ 257 h 407"/>
                <a:gd name="T48" fmla="*/ 523 w 676"/>
                <a:gd name="T49" fmla="*/ 212 h 407"/>
                <a:gd name="T50" fmla="*/ 555 w 676"/>
                <a:gd name="T51" fmla="*/ 196 h 407"/>
                <a:gd name="T52" fmla="*/ 539 w 676"/>
                <a:gd name="T53" fmla="*/ 295 h 407"/>
                <a:gd name="T54" fmla="*/ 577 w 676"/>
                <a:gd name="T55" fmla="*/ 304 h 407"/>
                <a:gd name="T56" fmla="*/ 676 w 676"/>
                <a:gd name="T57" fmla="*/ 341 h 407"/>
                <a:gd name="T58" fmla="*/ 637 w 676"/>
                <a:gd name="T59" fmla="*/ 334 h 407"/>
                <a:gd name="T60" fmla="*/ 533 w 676"/>
                <a:gd name="T61" fmla="*/ 334 h 407"/>
                <a:gd name="T62" fmla="*/ 522 w 676"/>
                <a:gd name="T63" fmla="*/ 279 h 407"/>
                <a:gd name="T64" fmla="*/ 528 w 676"/>
                <a:gd name="T65" fmla="*/ 254 h 407"/>
                <a:gd name="T66" fmla="*/ 496 w 676"/>
                <a:gd name="T67" fmla="*/ 276 h 407"/>
                <a:gd name="T68" fmla="*/ 471 w 676"/>
                <a:gd name="T69" fmla="*/ 215 h 407"/>
                <a:gd name="T70" fmla="*/ 451 w 676"/>
                <a:gd name="T71" fmla="*/ 167 h 407"/>
                <a:gd name="T72" fmla="*/ 419 w 676"/>
                <a:gd name="T73" fmla="*/ 266 h 407"/>
                <a:gd name="T74" fmla="*/ 393 w 676"/>
                <a:gd name="T75" fmla="*/ 263 h 407"/>
                <a:gd name="T76" fmla="*/ 430 w 676"/>
                <a:gd name="T77" fmla="*/ 298 h 407"/>
                <a:gd name="T78" fmla="*/ 400 w 676"/>
                <a:gd name="T79" fmla="*/ 387 h 407"/>
                <a:gd name="T80" fmla="*/ 318 w 676"/>
                <a:gd name="T81" fmla="*/ 386 h 407"/>
                <a:gd name="T82" fmla="*/ 274 w 676"/>
                <a:gd name="T83" fmla="*/ 373 h 407"/>
                <a:gd name="T84" fmla="*/ 248 w 676"/>
                <a:gd name="T85" fmla="*/ 302 h 407"/>
                <a:gd name="T86" fmla="*/ 199 w 676"/>
                <a:gd name="T87" fmla="*/ 345 h 407"/>
                <a:gd name="T88" fmla="*/ 151 w 676"/>
                <a:gd name="T89" fmla="*/ 268 h 407"/>
                <a:gd name="T90" fmla="*/ 169 w 676"/>
                <a:gd name="T91" fmla="*/ 136 h 407"/>
                <a:gd name="T92" fmla="*/ 129 w 676"/>
                <a:gd name="T93" fmla="*/ 202 h 407"/>
                <a:gd name="T94" fmla="*/ 41 w 676"/>
                <a:gd name="T95" fmla="*/ 184 h 407"/>
                <a:gd name="T96" fmla="*/ 23 w 676"/>
                <a:gd name="T97" fmla="*/ 173 h 407"/>
                <a:gd name="T98" fmla="*/ 72 w 676"/>
                <a:gd name="T99" fmla="*/ 237 h 407"/>
                <a:gd name="T100" fmla="*/ 108 w 676"/>
                <a:gd name="T101" fmla="*/ 357 h 407"/>
                <a:gd name="T102" fmla="*/ 158 w 676"/>
                <a:gd name="T103" fmla="*/ 375 h 407"/>
                <a:gd name="T104" fmla="*/ 228 w 676"/>
                <a:gd name="T105" fmla="*/ 378 h 407"/>
                <a:gd name="T106" fmla="*/ 261 w 676"/>
                <a:gd name="T107" fmla="*/ 397 h 407"/>
                <a:gd name="T108" fmla="*/ 205 w 676"/>
                <a:gd name="T109" fmla="*/ 397 h 407"/>
                <a:gd name="T110" fmla="*/ 134 w 676"/>
                <a:gd name="T111" fmla="*/ 396 h 407"/>
                <a:gd name="T112" fmla="*/ 89 w 676"/>
                <a:gd name="T113" fmla="*/ 364 h 407"/>
                <a:gd name="T114" fmla="*/ 80 w 676"/>
                <a:gd name="T115" fmla="*/ 277 h 407"/>
                <a:gd name="T116" fmla="*/ 23 w 676"/>
                <a:gd name="T117" fmla="*/ 22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6" h="407">
                  <a:moveTo>
                    <a:pt x="0" y="127"/>
                  </a:moveTo>
                  <a:lnTo>
                    <a:pt x="1" y="93"/>
                  </a:lnTo>
                  <a:lnTo>
                    <a:pt x="7" y="61"/>
                  </a:lnTo>
                  <a:lnTo>
                    <a:pt x="15" y="30"/>
                  </a:lnTo>
                  <a:lnTo>
                    <a:pt x="28" y="0"/>
                  </a:lnTo>
                  <a:lnTo>
                    <a:pt x="39" y="0"/>
                  </a:lnTo>
                  <a:lnTo>
                    <a:pt x="42" y="7"/>
                  </a:lnTo>
                  <a:lnTo>
                    <a:pt x="34" y="33"/>
                  </a:lnTo>
                  <a:lnTo>
                    <a:pt x="29" y="64"/>
                  </a:lnTo>
                  <a:lnTo>
                    <a:pt x="29" y="96"/>
                  </a:lnTo>
                  <a:lnTo>
                    <a:pt x="34" y="128"/>
                  </a:lnTo>
                  <a:lnTo>
                    <a:pt x="43" y="155"/>
                  </a:lnTo>
                  <a:lnTo>
                    <a:pt x="60" y="176"/>
                  </a:lnTo>
                  <a:lnTo>
                    <a:pt x="83" y="188"/>
                  </a:lnTo>
                  <a:lnTo>
                    <a:pt x="115" y="188"/>
                  </a:lnTo>
                  <a:lnTo>
                    <a:pt x="129" y="176"/>
                  </a:lnTo>
                  <a:lnTo>
                    <a:pt x="136" y="161"/>
                  </a:lnTo>
                  <a:lnTo>
                    <a:pt x="139" y="145"/>
                  </a:lnTo>
                  <a:lnTo>
                    <a:pt x="136" y="127"/>
                  </a:lnTo>
                  <a:lnTo>
                    <a:pt x="132" y="108"/>
                  </a:lnTo>
                  <a:lnTo>
                    <a:pt x="127" y="91"/>
                  </a:lnTo>
                  <a:lnTo>
                    <a:pt x="122" y="74"/>
                  </a:lnTo>
                  <a:lnTo>
                    <a:pt x="120" y="60"/>
                  </a:lnTo>
                  <a:lnTo>
                    <a:pt x="139" y="60"/>
                  </a:lnTo>
                  <a:lnTo>
                    <a:pt x="143" y="68"/>
                  </a:lnTo>
                  <a:lnTo>
                    <a:pt x="149" y="77"/>
                  </a:lnTo>
                  <a:lnTo>
                    <a:pt x="156" y="85"/>
                  </a:lnTo>
                  <a:lnTo>
                    <a:pt x="164" y="92"/>
                  </a:lnTo>
                  <a:lnTo>
                    <a:pt x="171" y="100"/>
                  </a:lnTo>
                  <a:lnTo>
                    <a:pt x="178" y="108"/>
                  </a:lnTo>
                  <a:lnTo>
                    <a:pt x="182" y="117"/>
                  </a:lnTo>
                  <a:lnTo>
                    <a:pt x="185" y="127"/>
                  </a:lnTo>
                  <a:lnTo>
                    <a:pt x="189" y="154"/>
                  </a:lnTo>
                  <a:lnTo>
                    <a:pt x="187" y="181"/>
                  </a:lnTo>
                  <a:lnTo>
                    <a:pt x="180" y="207"/>
                  </a:lnTo>
                  <a:lnTo>
                    <a:pt x="172" y="232"/>
                  </a:lnTo>
                  <a:lnTo>
                    <a:pt x="166" y="255"/>
                  </a:lnTo>
                  <a:lnTo>
                    <a:pt x="164" y="279"/>
                  </a:lnTo>
                  <a:lnTo>
                    <a:pt x="170" y="302"/>
                  </a:lnTo>
                  <a:lnTo>
                    <a:pt x="187" y="325"/>
                  </a:lnTo>
                  <a:lnTo>
                    <a:pt x="220" y="320"/>
                  </a:lnTo>
                  <a:lnTo>
                    <a:pt x="225" y="300"/>
                  </a:lnTo>
                  <a:lnTo>
                    <a:pt x="229" y="280"/>
                  </a:lnTo>
                  <a:lnTo>
                    <a:pt x="234" y="261"/>
                  </a:lnTo>
                  <a:lnTo>
                    <a:pt x="238" y="239"/>
                  </a:lnTo>
                  <a:lnTo>
                    <a:pt x="241" y="238"/>
                  </a:lnTo>
                  <a:lnTo>
                    <a:pt x="251" y="247"/>
                  </a:lnTo>
                  <a:lnTo>
                    <a:pt x="258" y="260"/>
                  </a:lnTo>
                  <a:lnTo>
                    <a:pt x="264" y="276"/>
                  </a:lnTo>
                  <a:lnTo>
                    <a:pt x="268" y="293"/>
                  </a:lnTo>
                  <a:lnTo>
                    <a:pt x="273" y="313"/>
                  </a:lnTo>
                  <a:lnTo>
                    <a:pt x="277" y="331"/>
                  </a:lnTo>
                  <a:lnTo>
                    <a:pt x="281" y="347"/>
                  </a:lnTo>
                  <a:lnTo>
                    <a:pt x="288" y="361"/>
                  </a:lnTo>
                  <a:lnTo>
                    <a:pt x="316" y="364"/>
                  </a:lnTo>
                  <a:lnTo>
                    <a:pt x="323" y="351"/>
                  </a:lnTo>
                  <a:lnTo>
                    <a:pt x="324" y="338"/>
                  </a:lnTo>
                  <a:lnTo>
                    <a:pt x="320" y="325"/>
                  </a:lnTo>
                  <a:lnTo>
                    <a:pt x="315" y="313"/>
                  </a:lnTo>
                  <a:lnTo>
                    <a:pt x="310" y="301"/>
                  </a:lnTo>
                  <a:lnTo>
                    <a:pt x="305" y="289"/>
                  </a:lnTo>
                  <a:lnTo>
                    <a:pt x="305" y="278"/>
                  </a:lnTo>
                  <a:lnTo>
                    <a:pt x="310" y="268"/>
                  </a:lnTo>
                  <a:lnTo>
                    <a:pt x="323" y="277"/>
                  </a:lnTo>
                  <a:lnTo>
                    <a:pt x="331" y="288"/>
                  </a:lnTo>
                  <a:lnTo>
                    <a:pt x="336" y="301"/>
                  </a:lnTo>
                  <a:lnTo>
                    <a:pt x="339" y="315"/>
                  </a:lnTo>
                  <a:lnTo>
                    <a:pt x="342" y="330"/>
                  </a:lnTo>
                  <a:lnTo>
                    <a:pt x="348" y="344"/>
                  </a:lnTo>
                  <a:lnTo>
                    <a:pt x="357" y="358"/>
                  </a:lnTo>
                  <a:lnTo>
                    <a:pt x="372" y="370"/>
                  </a:lnTo>
                  <a:lnTo>
                    <a:pt x="385" y="369"/>
                  </a:lnTo>
                  <a:lnTo>
                    <a:pt x="395" y="367"/>
                  </a:lnTo>
                  <a:lnTo>
                    <a:pt x="404" y="363"/>
                  </a:lnTo>
                  <a:lnTo>
                    <a:pt x="410" y="357"/>
                  </a:lnTo>
                  <a:lnTo>
                    <a:pt x="416" y="351"/>
                  </a:lnTo>
                  <a:lnTo>
                    <a:pt x="419" y="342"/>
                  </a:lnTo>
                  <a:lnTo>
                    <a:pt x="420" y="330"/>
                  </a:lnTo>
                  <a:lnTo>
                    <a:pt x="421" y="317"/>
                  </a:lnTo>
                  <a:lnTo>
                    <a:pt x="407" y="304"/>
                  </a:lnTo>
                  <a:lnTo>
                    <a:pt x="392" y="287"/>
                  </a:lnTo>
                  <a:lnTo>
                    <a:pt x="376" y="267"/>
                  </a:lnTo>
                  <a:lnTo>
                    <a:pt x="361" y="247"/>
                  </a:lnTo>
                  <a:lnTo>
                    <a:pt x="352" y="224"/>
                  </a:lnTo>
                  <a:lnTo>
                    <a:pt x="348" y="202"/>
                  </a:lnTo>
                  <a:lnTo>
                    <a:pt x="353" y="182"/>
                  </a:lnTo>
                  <a:lnTo>
                    <a:pt x="367" y="162"/>
                  </a:lnTo>
                  <a:lnTo>
                    <a:pt x="373" y="161"/>
                  </a:lnTo>
                  <a:lnTo>
                    <a:pt x="380" y="161"/>
                  </a:lnTo>
                  <a:lnTo>
                    <a:pt x="386" y="163"/>
                  </a:lnTo>
                  <a:lnTo>
                    <a:pt x="390" y="169"/>
                  </a:lnTo>
                  <a:lnTo>
                    <a:pt x="385" y="188"/>
                  </a:lnTo>
                  <a:lnTo>
                    <a:pt x="385" y="205"/>
                  </a:lnTo>
                  <a:lnTo>
                    <a:pt x="390" y="220"/>
                  </a:lnTo>
                  <a:lnTo>
                    <a:pt x="397" y="238"/>
                  </a:lnTo>
                  <a:lnTo>
                    <a:pt x="421" y="240"/>
                  </a:lnTo>
                  <a:lnTo>
                    <a:pt x="434" y="231"/>
                  </a:lnTo>
                  <a:lnTo>
                    <a:pt x="437" y="211"/>
                  </a:lnTo>
                  <a:lnTo>
                    <a:pt x="435" y="186"/>
                  </a:lnTo>
                  <a:lnTo>
                    <a:pt x="429" y="159"/>
                  </a:lnTo>
                  <a:lnTo>
                    <a:pt x="421" y="133"/>
                  </a:lnTo>
                  <a:lnTo>
                    <a:pt x="416" y="112"/>
                  </a:lnTo>
                  <a:lnTo>
                    <a:pt x="414" y="97"/>
                  </a:lnTo>
                  <a:lnTo>
                    <a:pt x="420" y="96"/>
                  </a:lnTo>
                  <a:lnTo>
                    <a:pt x="425" y="100"/>
                  </a:lnTo>
                  <a:lnTo>
                    <a:pt x="431" y="104"/>
                  </a:lnTo>
                  <a:lnTo>
                    <a:pt x="433" y="108"/>
                  </a:lnTo>
                  <a:lnTo>
                    <a:pt x="434" y="116"/>
                  </a:lnTo>
                  <a:lnTo>
                    <a:pt x="440" y="120"/>
                  </a:lnTo>
                  <a:lnTo>
                    <a:pt x="448" y="125"/>
                  </a:lnTo>
                  <a:lnTo>
                    <a:pt x="456" y="129"/>
                  </a:lnTo>
                  <a:lnTo>
                    <a:pt x="463" y="133"/>
                  </a:lnTo>
                  <a:lnTo>
                    <a:pt x="471" y="139"/>
                  </a:lnTo>
                  <a:lnTo>
                    <a:pt x="477" y="144"/>
                  </a:lnTo>
                  <a:lnTo>
                    <a:pt x="482" y="152"/>
                  </a:lnTo>
                  <a:lnTo>
                    <a:pt x="485" y="159"/>
                  </a:lnTo>
                  <a:lnTo>
                    <a:pt x="489" y="184"/>
                  </a:lnTo>
                  <a:lnTo>
                    <a:pt x="488" y="213"/>
                  </a:lnTo>
                  <a:lnTo>
                    <a:pt x="487" y="240"/>
                  </a:lnTo>
                  <a:lnTo>
                    <a:pt x="490" y="257"/>
                  </a:lnTo>
                  <a:lnTo>
                    <a:pt x="504" y="250"/>
                  </a:lnTo>
                  <a:lnTo>
                    <a:pt x="513" y="242"/>
                  </a:lnTo>
                  <a:lnTo>
                    <a:pt x="518" y="233"/>
                  </a:lnTo>
                  <a:lnTo>
                    <a:pt x="520" y="223"/>
                  </a:lnTo>
                  <a:lnTo>
                    <a:pt x="523" y="212"/>
                  </a:lnTo>
                  <a:lnTo>
                    <a:pt x="525" y="200"/>
                  </a:lnTo>
                  <a:lnTo>
                    <a:pt x="528" y="189"/>
                  </a:lnTo>
                  <a:lnTo>
                    <a:pt x="533" y="180"/>
                  </a:lnTo>
                  <a:lnTo>
                    <a:pt x="548" y="184"/>
                  </a:lnTo>
                  <a:lnTo>
                    <a:pt x="555" y="196"/>
                  </a:lnTo>
                  <a:lnTo>
                    <a:pt x="557" y="213"/>
                  </a:lnTo>
                  <a:lnTo>
                    <a:pt x="555" y="234"/>
                  </a:lnTo>
                  <a:lnTo>
                    <a:pt x="551" y="257"/>
                  </a:lnTo>
                  <a:lnTo>
                    <a:pt x="544" y="277"/>
                  </a:lnTo>
                  <a:lnTo>
                    <a:pt x="539" y="295"/>
                  </a:lnTo>
                  <a:lnTo>
                    <a:pt x="533" y="308"/>
                  </a:lnTo>
                  <a:lnTo>
                    <a:pt x="545" y="308"/>
                  </a:lnTo>
                  <a:lnTo>
                    <a:pt x="556" y="307"/>
                  </a:lnTo>
                  <a:lnTo>
                    <a:pt x="567" y="306"/>
                  </a:lnTo>
                  <a:lnTo>
                    <a:pt x="577" y="304"/>
                  </a:lnTo>
                  <a:lnTo>
                    <a:pt x="586" y="302"/>
                  </a:lnTo>
                  <a:lnTo>
                    <a:pt x="597" y="300"/>
                  </a:lnTo>
                  <a:lnTo>
                    <a:pt x="608" y="299"/>
                  </a:lnTo>
                  <a:lnTo>
                    <a:pt x="620" y="299"/>
                  </a:lnTo>
                  <a:lnTo>
                    <a:pt x="676" y="341"/>
                  </a:lnTo>
                  <a:lnTo>
                    <a:pt x="671" y="353"/>
                  </a:lnTo>
                  <a:lnTo>
                    <a:pt x="662" y="352"/>
                  </a:lnTo>
                  <a:lnTo>
                    <a:pt x="655" y="347"/>
                  </a:lnTo>
                  <a:lnTo>
                    <a:pt x="646" y="341"/>
                  </a:lnTo>
                  <a:lnTo>
                    <a:pt x="637" y="334"/>
                  </a:lnTo>
                  <a:lnTo>
                    <a:pt x="629" y="328"/>
                  </a:lnTo>
                  <a:lnTo>
                    <a:pt x="618" y="322"/>
                  </a:lnTo>
                  <a:lnTo>
                    <a:pt x="607" y="319"/>
                  </a:lnTo>
                  <a:lnTo>
                    <a:pt x="594" y="318"/>
                  </a:lnTo>
                  <a:lnTo>
                    <a:pt x="533" y="334"/>
                  </a:lnTo>
                  <a:lnTo>
                    <a:pt x="519" y="321"/>
                  </a:lnTo>
                  <a:lnTo>
                    <a:pt x="513" y="310"/>
                  </a:lnTo>
                  <a:lnTo>
                    <a:pt x="513" y="300"/>
                  </a:lnTo>
                  <a:lnTo>
                    <a:pt x="516" y="290"/>
                  </a:lnTo>
                  <a:lnTo>
                    <a:pt x="522" y="279"/>
                  </a:lnTo>
                  <a:lnTo>
                    <a:pt x="528" y="268"/>
                  </a:lnTo>
                  <a:lnTo>
                    <a:pt x="535" y="254"/>
                  </a:lnTo>
                  <a:lnTo>
                    <a:pt x="538" y="238"/>
                  </a:lnTo>
                  <a:lnTo>
                    <a:pt x="532" y="247"/>
                  </a:lnTo>
                  <a:lnTo>
                    <a:pt x="528" y="254"/>
                  </a:lnTo>
                  <a:lnTo>
                    <a:pt x="523" y="260"/>
                  </a:lnTo>
                  <a:lnTo>
                    <a:pt x="517" y="265"/>
                  </a:lnTo>
                  <a:lnTo>
                    <a:pt x="511" y="269"/>
                  </a:lnTo>
                  <a:lnTo>
                    <a:pt x="503" y="273"/>
                  </a:lnTo>
                  <a:lnTo>
                    <a:pt x="496" y="276"/>
                  </a:lnTo>
                  <a:lnTo>
                    <a:pt x="486" y="278"/>
                  </a:lnTo>
                  <a:lnTo>
                    <a:pt x="474" y="264"/>
                  </a:lnTo>
                  <a:lnTo>
                    <a:pt x="470" y="248"/>
                  </a:lnTo>
                  <a:lnTo>
                    <a:pt x="470" y="232"/>
                  </a:lnTo>
                  <a:lnTo>
                    <a:pt x="471" y="215"/>
                  </a:lnTo>
                  <a:lnTo>
                    <a:pt x="472" y="198"/>
                  </a:lnTo>
                  <a:lnTo>
                    <a:pt x="471" y="181"/>
                  </a:lnTo>
                  <a:lnTo>
                    <a:pt x="464" y="165"/>
                  </a:lnTo>
                  <a:lnTo>
                    <a:pt x="450" y="148"/>
                  </a:lnTo>
                  <a:lnTo>
                    <a:pt x="451" y="167"/>
                  </a:lnTo>
                  <a:lnTo>
                    <a:pt x="451" y="191"/>
                  </a:lnTo>
                  <a:lnTo>
                    <a:pt x="448" y="215"/>
                  </a:lnTo>
                  <a:lnTo>
                    <a:pt x="442" y="239"/>
                  </a:lnTo>
                  <a:lnTo>
                    <a:pt x="432" y="258"/>
                  </a:lnTo>
                  <a:lnTo>
                    <a:pt x="419" y="266"/>
                  </a:lnTo>
                  <a:lnTo>
                    <a:pt x="401" y="262"/>
                  </a:lnTo>
                  <a:lnTo>
                    <a:pt x="380" y="241"/>
                  </a:lnTo>
                  <a:lnTo>
                    <a:pt x="383" y="249"/>
                  </a:lnTo>
                  <a:lnTo>
                    <a:pt x="387" y="257"/>
                  </a:lnTo>
                  <a:lnTo>
                    <a:pt x="393" y="263"/>
                  </a:lnTo>
                  <a:lnTo>
                    <a:pt x="399" y="269"/>
                  </a:lnTo>
                  <a:lnTo>
                    <a:pt x="406" y="275"/>
                  </a:lnTo>
                  <a:lnTo>
                    <a:pt x="414" y="282"/>
                  </a:lnTo>
                  <a:lnTo>
                    <a:pt x="422" y="289"/>
                  </a:lnTo>
                  <a:lnTo>
                    <a:pt x="430" y="298"/>
                  </a:lnTo>
                  <a:lnTo>
                    <a:pt x="440" y="320"/>
                  </a:lnTo>
                  <a:lnTo>
                    <a:pt x="440" y="343"/>
                  </a:lnTo>
                  <a:lnTo>
                    <a:pt x="433" y="363"/>
                  </a:lnTo>
                  <a:lnTo>
                    <a:pt x="419" y="378"/>
                  </a:lnTo>
                  <a:lnTo>
                    <a:pt x="400" y="387"/>
                  </a:lnTo>
                  <a:lnTo>
                    <a:pt x="379" y="391"/>
                  </a:lnTo>
                  <a:lnTo>
                    <a:pt x="358" y="385"/>
                  </a:lnTo>
                  <a:lnTo>
                    <a:pt x="338" y="370"/>
                  </a:lnTo>
                  <a:lnTo>
                    <a:pt x="328" y="380"/>
                  </a:lnTo>
                  <a:lnTo>
                    <a:pt x="318" y="386"/>
                  </a:lnTo>
                  <a:lnTo>
                    <a:pt x="308" y="388"/>
                  </a:lnTo>
                  <a:lnTo>
                    <a:pt x="300" y="387"/>
                  </a:lnTo>
                  <a:lnTo>
                    <a:pt x="291" y="384"/>
                  </a:lnTo>
                  <a:lnTo>
                    <a:pt x="283" y="380"/>
                  </a:lnTo>
                  <a:lnTo>
                    <a:pt x="274" y="373"/>
                  </a:lnTo>
                  <a:lnTo>
                    <a:pt x="265" y="367"/>
                  </a:lnTo>
                  <a:lnTo>
                    <a:pt x="261" y="351"/>
                  </a:lnTo>
                  <a:lnTo>
                    <a:pt x="258" y="334"/>
                  </a:lnTo>
                  <a:lnTo>
                    <a:pt x="254" y="318"/>
                  </a:lnTo>
                  <a:lnTo>
                    <a:pt x="248" y="302"/>
                  </a:lnTo>
                  <a:lnTo>
                    <a:pt x="238" y="320"/>
                  </a:lnTo>
                  <a:lnTo>
                    <a:pt x="228" y="332"/>
                  </a:lnTo>
                  <a:lnTo>
                    <a:pt x="220" y="341"/>
                  </a:lnTo>
                  <a:lnTo>
                    <a:pt x="210" y="344"/>
                  </a:lnTo>
                  <a:lnTo>
                    <a:pt x="199" y="345"/>
                  </a:lnTo>
                  <a:lnTo>
                    <a:pt x="187" y="342"/>
                  </a:lnTo>
                  <a:lnTo>
                    <a:pt x="173" y="335"/>
                  </a:lnTo>
                  <a:lnTo>
                    <a:pt x="156" y="328"/>
                  </a:lnTo>
                  <a:lnTo>
                    <a:pt x="149" y="298"/>
                  </a:lnTo>
                  <a:lnTo>
                    <a:pt x="151" y="268"/>
                  </a:lnTo>
                  <a:lnTo>
                    <a:pt x="156" y="240"/>
                  </a:lnTo>
                  <a:lnTo>
                    <a:pt x="164" y="212"/>
                  </a:lnTo>
                  <a:lnTo>
                    <a:pt x="170" y="186"/>
                  </a:lnTo>
                  <a:lnTo>
                    <a:pt x="172" y="160"/>
                  </a:lnTo>
                  <a:lnTo>
                    <a:pt x="169" y="136"/>
                  </a:lnTo>
                  <a:lnTo>
                    <a:pt x="156" y="114"/>
                  </a:lnTo>
                  <a:lnTo>
                    <a:pt x="156" y="139"/>
                  </a:lnTo>
                  <a:lnTo>
                    <a:pt x="154" y="161"/>
                  </a:lnTo>
                  <a:lnTo>
                    <a:pt x="146" y="183"/>
                  </a:lnTo>
                  <a:lnTo>
                    <a:pt x="129" y="202"/>
                  </a:lnTo>
                  <a:lnTo>
                    <a:pt x="109" y="211"/>
                  </a:lnTo>
                  <a:lnTo>
                    <a:pt x="90" y="212"/>
                  </a:lnTo>
                  <a:lnTo>
                    <a:pt x="72" y="208"/>
                  </a:lnTo>
                  <a:lnTo>
                    <a:pt x="55" y="198"/>
                  </a:lnTo>
                  <a:lnTo>
                    <a:pt x="41" y="184"/>
                  </a:lnTo>
                  <a:lnTo>
                    <a:pt x="30" y="168"/>
                  </a:lnTo>
                  <a:lnTo>
                    <a:pt x="23" y="149"/>
                  </a:lnTo>
                  <a:lnTo>
                    <a:pt x="20" y="130"/>
                  </a:lnTo>
                  <a:lnTo>
                    <a:pt x="21" y="154"/>
                  </a:lnTo>
                  <a:lnTo>
                    <a:pt x="23" y="173"/>
                  </a:lnTo>
                  <a:lnTo>
                    <a:pt x="27" y="188"/>
                  </a:lnTo>
                  <a:lnTo>
                    <a:pt x="34" y="201"/>
                  </a:lnTo>
                  <a:lnTo>
                    <a:pt x="42" y="212"/>
                  </a:lnTo>
                  <a:lnTo>
                    <a:pt x="55" y="224"/>
                  </a:lnTo>
                  <a:lnTo>
                    <a:pt x="72" y="237"/>
                  </a:lnTo>
                  <a:lnTo>
                    <a:pt x="92" y="253"/>
                  </a:lnTo>
                  <a:lnTo>
                    <a:pt x="104" y="279"/>
                  </a:lnTo>
                  <a:lnTo>
                    <a:pt x="108" y="302"/>
                  </a:lnTo>
                  <a:lnTo>
                    <a:pt x="109" y="327"/>
                  </a:lnTo>
                  <a:lnTo>
                    <a:pt x="108" y="357"/>
                  </a:lnTo>
                  <a:lnTo>
                    <a:pt x="114" y="364"/>
                  </a:lnTo>
                  <a:lnTo>
                    <a:pt x="122" y="369"/>
                  </a:lnTo>
                  <a:lnTo>
                    <a:pt x="132" y="372"/>
                  </a:lnTo>
                  <a:lnTo>
                    <a:pt x="145" y="374"/>
                  </a:lnTo>
                  <a:lnTo>
                    <a:pt x="158" y="375"/>
                  </a:lnTo>
                  <a:lnTo>
                    <a:pt x="173" y="377"/>
                  </a:lnTo>
                  <a:lnTo>
                    <a:pt x="187" y="377"/>
                  </a:lnTo>
                  <a:lnTo>
                    <a:pt x="202" y="377"/>
                  </a:lnTo>
                  <a:lnTo>
                    <a:pt x="217" y="377"/>
                  </a:lnTo>
                  <a:lnTo>
                    <a:pt x="228" y="378"/>
                  </a:lnTo>
                  <a:lnTo>
                    <a:pt x="240" y="379"/>
                  </a:lnTo>
                  <a:lnTo>
                    <a:pt x="250" y="382"/>
                  </a:lnTo>
                  <a:lnTo>
                    <a:pt x="257" y="385"/>
                  </a:lnTo>
                  <a:lnTo>
                    <a:pt x="261" y="391"/>
                  </a:lnTo>
                  <a:lnTo>
                    <a:pt x="261" y="397"/>
                  </a:lnTo>
                  <a:lnTo>
                    <a:pt x="258" y="407"/>
                  </a:lnTo>
                  <a:lnTo>
                    <a:pt x="246" y="403"/>
                  </a:lnTo>
                  <a:lnTo>
                    <a:pt x="233" y="399"/>
                  </a:lnTo>
                  <a:lnTo>
                    <a:pt x="220" y="397"/>
                  </a:lnTo>
                  <a:lnTo>
                    <a:pt x="205" y="397"/>
                  </a:lnTo>
                  <a:lnTo>
                    <a:pt x="191" y="397"/>
                  </a:lnTo>
                  <a:lnTo>
                    <a:pt x="175" y="397"/>
                  </a:lnTo>
                  <a:lnTo>
                    <a:pt x="161" y="397"/>
                  </a:lnTo>
                  <a:lnTo>
                    <a:pt x="147" y="397"/>
                  </a:lnTo>
                  <a:lnTo>
                    <a:pt x="134" y="396"/>
                  </a:lnTo>
                  <a:lnTo>
                    <a:pt x="121" y="394"/>
                  </a:lnTo>
                  <a:lnTo>
                    <a:pt x="111" y="390"/>
                  </a:lnTo>
                  <a:lnTo>
                    <a:pt x="102" y="384"/>
                  </a:lnTo>
                  <a:lnTo>
                    <a:pt x="94" y="375"/>
                  </a:lnTo>
                  <a:lnTo>
                    <a:pt x="89" y="364"/>
                  </a:lnTo>
                  <a:lnTo>
                    <a:pt x="87" y="350"/>
                  </a:lnTo>
                  <a:lnTo>
                    <a:pt x="87" y="331"/>
                  </a:lnTo>
                  <a:lnTo>
                    <a:pt x="86" y="307"/>
                  </a:lnTo>
                  <a:lnTo>
                    <a:pt x="83" y="290"/>
                  </a:lnTo>
                  <a:lnTo>
                    <a:pt x="80" y="277"/>
                  </a:lnTo>
                  <a:lnTo>
                    <a:pt x="74" y="267"/>
                  </a:lnTo>
                  <a:lnTo>
                    <a:pt x="65" y="259"/>
                  </a:lnTo>
                  <a:lnTo>
                    <a:pt x="54" y="249"/>
                  </a:lnTo>
                  <a:lnTo>
                    <a:pt x="40" y="238"/>
                  </a:lnTo>
                  <a:lnTo>
                    <a:pt x="23" y="224"/>
                  </a:lnTo>
                  <a:lnTo>
                    <a:pt x="13" y="202"/>
                  </a:lnTo>
                  <a:lnTo>
                    <a:pt x="6" y="175"/>
                  </a:lnTo>
                  <a:lnTo>
                    <a:pt x="0" y="148"/>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0" name="Freeform 72">
              <a:extLst>
                <a:ext uri="{FF2B5EF4-FFF2-40B4-BE49-F238E27FC236}">
                  <a16:creationId xmlns:a16="http://schemas.microsoft.com/office/drawing/2014/main" id="{4CFE163F-65DE-768A-782A-A5D565740E38}"/>
                </a:ext>
              </a:extLst>
            </p:cNvPr>
            <p:cNvSpPr>
              <a:spLocks/>
            </p:cNvSpPr>
            <p:nvPr/>
          </p:nvSpPr>
          <p:spPr bwMode="auto">
            <a:xfrm>
              <a:off x="8742363" y="6397625"/>
              <a:ext cx="274637" cy="85725"/>
            </a:xfrm>
            <a:custGeom>
              <a:avLst/>
              <a:gdLst>
                <a:gd name="T0" fmla="*/ 0 w 518"/>
                <a:gd name="T1" fmla="*/ 0 h 163"/>
                <a:gd name="T2" fmla="*/ 27 w 518"/>
                <a:gd name="T3" fmla="*/ 4 h 163"/>
                <a:gd name="T4" fmla="*/ 54 w 518"/>
                <a:gd name="T5" fmla="*/ 11 h 163"/>
                <a:gd name="T6" fmla="*/ 80 w 518"/>
                <a:gd name="T7" fmla="*/ 22 h 163"/>
                <a:gd name="T8" fmla="*/ 107 w 518"/>
                <a:gd name="T9" fmla="*/ 33 h 163"/>
                <a:gd name="T10" fmla="*/ 133 w 518"/>
                <a:gd name="T11" fmla="*/ 43 h 163"/>
                <a:gd name="T12" fmla="*/ 160 w 518"/>
                <a:gd name="T13" fmla="*/ 50 h 163"/>
                <a:gd name="T14" fmla="*/ 186 w 518"/>
                <a:gd name="T15" fmla="*/ 51 h 163"/>
                <a:gd name="T16" fmla="*/ 213 w 518"/>
                <a:gd name="T17" fmla="*/ 45 h 163"/>
                <a:gd name="T18" fmla="*/ 255 w 518"/>
                <a:gd name="T19" fmla="*/ 38 h 163"/>
                <a:gd name="T20" fmla="*/ 291 w 518"/>
                <a:gd name="T21" fmla="*/ 45 h 163"/>
                <a:gd name="T22" fmla="*/ 323 w 518"/>
                <a:gd name="T23" fmla="*/ 61 h 163"/>
                <a:gd name="T24" fmla="*/ 353 w 518"/>
                <a:gd name="T25" fmla="*/ 84 h 163"/>
                <a:gd name="T26" fmla="*/ 384 w 518"/>
                <a:gd name="T27" fmla="*/ 107 h 163"/>
                <a:gd name="T28" fmla="*/ 415 w 518"/>
                <a:gd name="T29" fmla="*/ 129 h 163"/>
                <a:gd name="T30" fmla="*/ 449 w 518"/>
                <a:gd name="T31" fmla="*/ 145 h 163"/>
                <a:gd name="T32" fmla="*/ 488 w 518"/>
                <a:gd name="T33" fmla="*/ 153 h 163"/>
                <a:gd name="T34" fmla="*/ 503 w 518"/>
                <a:gd name="T35" fmla="*/ 153 h 163"/>
                <a:gd name="T36" fmla="*/ 518 w 518"/>
                <a:gd name="T37" fmla="*/ 153 h 163"/>
                <a:gd name="T38" fmla="*/ 509 w 518"/>
                <a:gd name="T39" fmla="*/ 159 h 163"/>
                <a:gd name="T40" fmla="*/ 468 w 518"/>
                <a:gd name="T41" fmla="*/ 162 h 163"/>
                <a:gd name="T42" fmla="*/ 432 w 518"/>
                <a:gd name="T43" fmla="*/ 153 h 163"/>
                <a:gd name="T44" fmla="*/ 401 w 518"/>
                <a:gd name="T45" fmla="*/ 136 h 163"/>
                <a:gd name="T46" fmla="*/ 372 w 518"/>
                <a:gd name="T47" fmla="*/ 113 h 163"/>
                <a:gd name="T48" fmla="*/ 343 w 518"/>
                <a:gd name="T49" fmla="*/ 90 h 163"/>
                <a:gd name="T50" fmla="*/ 312 w 518"/>
                <a:gd name="T51" fmla="*/ 68 h 163"/>
                <a:gd name="T52" fmla="*/ 281 w 518"/>
                <a:gd name="T53" fmla="*/ 53 h 163"/>
                <a:gd name="T54" fmla="*/ 244 w 518"/>
                <a:gd name="T55" fmla="*/ 48 h 163"/>
                <a:gd name="T56" fmla="*/ 210 w 518"/>
                <a:gd name="T57" fmla="*/ 54 h 163"/>
                <a:gd name="T58" fmla="*/ 179 w 518"/>
                <a:gd name="T59" fmla="*/ 57 h 163"/>
                <a:gd name="T60" fmla="*/ 149 w 518"/>
                <a:gd name="T61" fmla="*/ 54 h 163"/>
                <a:gd name="T62" fmla="*/ 112 w 518"/>
                <a:gd name="T63" fmla="*/ 49 h 163"/>
                <a:gd name="T64" fmla="*/ 85 w 518"/>
                <a:gd name="T65" fmla="*/ 35 h 163"/>
                <a:gd name="T66" fmla="*/ 57 w 518"/>
                <a:gd name="T67" fmla="*/ 23 h 163"/>
                <a:gd name="T68" fmla="*/ 29 w 518"/>
                <a:gd name="T69" fmla="*/ 14 h 163"/>
                <a:gd name="T70" fmla="*/ 0 w 518"/>
                <a:gd name="T71" fmla="*/ 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8" h="163">
                  <a:moveTo>
                    <a:pt x="0" y="5"/>
                  </a:moveTo>
                  <a:lnTo>
                    <a:pt x="0" y="0"/>
                  </a:lnTo>
                  <a:lnTo>
                    <a:pt x="14" y="1"/>
                  </a:lnTo>
                  <a:lnTo>
                    <a:pt x="27" y="4"/>
                  </a:lnTo>
                  <a:lnTo>
                    <a:pt x="40" y="7"/>
                  </a:lnTo>
                  <a:lnTo>
                    <a:pt x="54" y="11"/>
                  </a:lnTo>
                  <a:lnTo>
                    <a:pt x="67" y="17"/>
                  </a:lnTo>
                  <a:lnTo>
                    <a:pt x="80" y="22"/>
                  </a:lnTo>
                  <a:lnTo>
                    <a:pt x="94" y="27"/>
                  </a:lnTo>
                  <a:lnTo>
                    <a:pt x="107" y="33"/>
                  </a:lnTo>
                  <a:lnTo>
                    <a:pt x="120" y="38"/>
                  </a:lnTo>
                  <a:lnTo>
                    <a:pt x="133" y="43"/>
                  </a:lnTo>
                  <a:lnTo>
                    <a:pt x="147" y="47"/>
                  </a:lnTo>
                  <a:lnTo>
                    <a:pt x="160" y="50"/>
                  </a:lnTo>
                  <a:lnTo>
                    <a:pt x="173" y="51"/>
                  </a:lnTo>
                  <a:lnTo>
                    <a:pt x="186" y="51"/>
                  </a:lnTo>
                  <a:lnTo>
                    <a:pt x="200" y="49"/>
                  </a:lnTo>
                  <a:lnTo>
                    <a:pt x="213" y="45"/>
                  </a:lnTo>
                  <a:lnTo>
                    <a:pt x="234" y="39"/>
                  </a:lnTo>
                  <a:lnTo>
                    <a:pt x="255" y="38"/>
                  </a:lnTo>
                  <a:lnTo>
                    <a:pt x="273" y="40"/>
                  </a:lnTo>
                  <a:lnTo>
                    <a:pt x="291" y="45"/>
                  </a:lnTo>
                  <a:lnTo>
                    <a:pt x="308" y="52"/>
                  </a:lnTo>
                  <a:lnTo>
                    <a:pt x="323" y="61"/>
                  </a:lnTo>
                  <a:lnTo>
                    <a:pt x="338" y="72"/>
                  </a:lnTo>
                  <a:lnTo>
                    <a:pt x="353" y="84"/>
                  </a:lnTo>
                  <a:lnTo>
                    <a:pt x="369" y="96"/>
                  </a:lnTo>
                  <a:lnTo>
                    <a:pt x="384" y="107"/>
                  </a:lnTo>
                  <a:lnTo>
                    <a:pt x="399" y="118"/>
                  </a:lnTo>
                  <a:lnTo>
                    <a:pt x="415" y="129"/>
                  </a:lnTo>
                  <a:lnTo>
                    <a:pt x="431" y="139"/>
                  </a:lnTo>
                  <a:lnTo>
                    <a:pt x="449" y="145"/>
                  </a:lnTo>
                  <a:lnTo>
                    <a:pt x="468" y="151"/>
                  </a:lnTo>
                  <a:lnTo>
                    <a:pt x="488" y="153"/>
                  </a:lnTo>
                  <a:lnTo>
                    <a:pt x="495" y="153"/>
                  </a:lnTo>
                  <a:lnTo>
                    <a:pt x="503" y="153"/>
                  </a:lnTo>
                  <a:lnTo>
                    <a:pt x="510" y="153"/>
                  </a:lnTo>
                  <a:lnTo>
                    <a:pt x="518" y="153"/>
                  </a:lnTo>
                  <a:lnTo>
                    <a:pt x="515" y="160"/>
                  </a:lnTo>
                  <a:lnTo>
                    <a:pt x="509" y="159"/>
                  </a:lnTo>
                  <a:lnTo>
                    <a:pt x="488" y="163"/>
                  </a:lnTo>
                  <a:lnTo>
                    <a:pt x="468" y="162"/>
                  </a:lnTo>
                  <a:lnTo>
                    <a:pt x="450" y="158"/>
                  </a:lnTo>
                  <a:lnTo>
                    <a:pt x="432" y="153"/>
                  </a:lnTo>
                  <a:lnTo>
                    <a:pt x="416" y="144"/>
                  </a:lnTo>
                  <a:lnTo>
                    <a:pt x="401" y="136"/>
                  </a:lnTo>
                  <a:lnTo>
                    <a:pt x="386" y="125"/>
                  </a:lnTo>
                  <a:lnTo>
                    <a:pt x="372" y="113"/>
                  </a:lnTo>
                  <a:lnTo>
                    <a:pt x="357" y="101"/>
                  </a:lnTo>
                  <a:lnTo>
                    <a:pt x="343" y="90"/>
                  </a:lnTo>
                  <a:lnTo>
                    <a:pt x="327" y="79"/>
                  </a:lnTo>
                  <a:lnTo>
                    <a:pt x="312" y="68"/>
                  </a:lnTo>
                  <a:lnTo>
                    <a:pt x="297" y="60"/>
                  </a:lnTo>
                  <a:lnTo>
                    <a:pt x="281" y="53"/>
                  </a:lnTo>
                  <a:lnTo>
                    <a:pt x="263" y="49"/>
                  </a:lnTo>
                  <a:lnTo>
                    <a:pt x="244" y="48"/>
                  </a:lnTo>
                  <a:lnTo>
                    <a:pt x="226" y="52"/>
                  </a:lnTo>
                  <a:lnTo>
                    <a:pt x="210" y="54"/>
                  </a:lnTo>
                  <a:lnTo>
                    <a:pt x="194" y="57"/>
                  </a:lnTo>
                  <a:lnTo>
                    <a:pt x="179" y="57"/>
                  </a:lnTo>
                  <a:lnTo>
                    <a:pt x="164" y="57"/>
                  </a:lnTo>
                  <a:lnTo>
                    <a:pt x="149" y="54"/>
                  </a:lnTo>
                  <a:lnTo>
                    <a:pt x="132" y="52"/>
                  </a:lnTo>
                  <a:lnTo>
                    <a:pt x="112" y="49"/>
                  </a:lnTo>
                  <a:lnTo>
                    <a:pt x="99" y="41"/>
                  </a:lnTo>
                  <a:lnTo>
                    <a:pt x="85" y="35"/>
                  </a:lnTo>
                  <a:lnTo>
                    <a:pt x="71" y="28"/>
                  </a:lnTo>
                  <a:lnTo>
                    <a:pt x="57" y="23"/>
                  </a:lnTo>
                  <a:lnTo>
                    <a:pt x="43" y="19"/>
                  </a:lnTo>
                  <a:lnTo>
                    <a:pt x="29" y="14"/>
                  </a:lnTo>
                  <a:lnTo>
                    <a:pt x="14" y="9"/>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1" name="Freeform 73">
              <a:extLst>
                <a:ext uri="{FF2B5EF4-FFF2-40B4-BE49-F238E27FC236}">
                  <a16:creationId xmlns:a16="http://schemas.microsoft.com/office/drawing/2014/main" id="{F6B8CAA1-F177-7AB9-6CF8-495BECEBA630}"/>
                </a:ext>
              </a:extLst>
            </p:cNvPr>
            <p:cNvSpPr>
              <a:spLocks/>
            </p:cNvSpPr>
            <p:nvPr/>
          </p:nvSpPr>
          <p:spPr bwMode="auto">
            <a:xfrm>
              <a:off x="8785225" y="6350000"/>
              <a:ext cx="4763" cy="4763"/>
            </a:xfrm>
            <a:custGeom>
              <a:avLst/>
              <a:gdLst>
                <a:gd name="T0" fmla="*/ 0 w 9"/>
                <a:gd name="T1" fmla="*/ 0 h 9"/>
                <a:gd name="T2" fmla="*/ 9 w 9"/>
                <a:gd name="T3" fmla="*/ 0 h 9"/>
                <a:gd name="T4" fmla="*/ 4 w 9"/>
                <a:gd name="T5" fmla="*/ 9 h 9"/>
                <a:gd name="T6" fmla="*/ 0 w 9"/>
                <a:gd name="T7" fmla="*/ 0 h 9"/>
              </a:gdLst>
              <a:ahLst/>
              <a:cxnLst>
                <a:cxn ang="0">
                  <a:pos x="T0" y="T1"/>
                </a:cxn>
                <a:cxn ang="0">
                  <a:pos x="T2" y="T3"/>
                </a:cxn>
                <a:cxn ang="0">
                  <a:pos x="T4" y="T5"/>
                </a:cxn>
                <a:cxn ang="0">
                  <a:pos x="T6" y="T7"/>
                </a:cxn>
              </a:cxnLst>
              <a:rect l="0" t="0" r="r" b="b"/>
              <a:pathLst>
                <a:path w="9" h="9">
                  <a:moveTo>
                    <a:pt x="0" y="0"/>
                  </a:moveTo>
                  <a:lnTo>
                    <a:pt x="9" y="0"/>
                  </a:lnTo>
                  <a:lnTo>
                    <a:pt x="4" y="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2" name="Freeform 74">
              <a:extLst>
                <a:ext uri="{FF2B5EF4-FFF2-40B4-BE49-F238E27FC236}">
                  <a16:creationId xmlns:a16="http://schemas.microsoft.com/office/drawing/2014/main" id="{B1B78774-96B9-69B4-A06C-9BA095C78DE9}"/>
                </a:ext>
              </a:extLst>
            </p:cNvPr>
            <p:cNvSpPr>
              <a:spLocks/>
            </p:cNvSpPr>
            <p:nvPr/>
          </p:nvSpPr>
          <p:spPr bwMode="auto">
            <a:xfrm>
              <a:off x="8788400" y="6275388"/>
              <a:ext cx="71438" cy="33337"/>
            </a:xfrm>
            <a:custGeom>
              <a:avLst/>
              <a:gdLst>
                <a:gd name="T0" fmla="*/ 0 w 133"/>
                <a:gd name="T1" fmla="*/ 49 h 61"/>
                <a:gd name="T2" fmla="*/ 22 w 133"/>
                <a:gd name="T3" fmla="*/ 22 h 61"/>
                <a:gd name="T4" fmla="*/ 36 w 133"/>
                <a:gd name="T5" fmla="*/ 10 h 61"/>
                <a:gd name="T6" fmla="*/ 50 w 133"/>
                <a:gd name="T7" fmla="*/ 3 h 61"/>
                <a:gd name="T8" fmla="*/ 63 w 133"/>
                <a:gd name="T9" fmla="*/ 0 h 61"/>
                <a:gd name="T10" fmla="*/ 77 w 133"/>
                <a:gd name="T11" fmla="*/ 0 h 61"/>
                <a:gd name="T12" fmla="*/ 91 w 133"/>
                <a:gd name="T13" fmla="*/ 2 h 61"/>
                <a:gd name="T14" fmla="*/ 104 w 133"/>
                <a:gd name="T15" fmla="*/ 8 h 61"/>
                <a:gd name="T16" fmla="*/ 118 w 133"/>
                <a:gd name="T17" fmla="*/ 15 h 61"/>
                <a:gd name="T18" fmla="*/ 132 w 133"/>
                <a:gd name="T19" fmla="*/ 23 h 61"/>
                <a:gd name="T20" fmla="*/ 133 w 133"/>
                <a:gd name="T21" fmla="*/ 36 h 61"/>
                <a:gd name="T22" fmla="*/ 129 w 133"/>
                <a:gd name="T23" fmla="*/ 32 h 61"/>
                <a:gd name="T24" fmla="*/ 119 w 133"/>
                <a:gd name="T25" fmla="*/ 25 h 61"/>
                <a:gd name="T26" fmla="*/ 110 w 133"/>
                <a:gd name="T27" fmla="*/ 19 h 61"/>
                <a:gd name="T28" fmla="*/ 100 w 133"/>
                <a:gd name="T29" fmla="*/ 16 h 61"/>
                <a:gd name="T30" fmla="*/ 90 w 133"/>
                <a:gd name="T31" fmla="*/ 13 h 61"/>
                <a:gd name="T32" fmla="*/ 81 w 133"/>
                <a:gd name="T33" fmla="*/ 11 h 61"/>
                <a:gd name="T34" fmla="*/ 72 w 133"/>
                <a:gd name="T35" fmla="*/ 11 h 61"/>
                <a:gd name="T36" fmla="*/ 62 w 133"/>
                <a:gd name="T37" fmla="*/ 12 h 61"/>
                <a:gd name="T38" fmla="*/ 53 w 133"/>
                <a:gd name="T39" fmla="*/ 14 h 61"/>
                <a:gd name="T40" fmla="*/ 44 w 133"/>
                <a:gd name="T41" fmla="*/ 19 h 61"/>
                <a:gd name="T42" fmla="*/ 25 w 133"/>
                <a:gd name="T43" fmla="*/ 32 h 61"/>
                <a:gd name="T44" fmla="*/ 4 w 133"/>
                <a:gd name="T45" fmla="*/ 61 h 61"/>
                <a:gd name="T46" fmla="*/ 0 w 133"/>
                <a:gd name="T47"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3" h="61">
                  <a:moveTo>
                    <a:pt x="0" y="49"/>
                  </a:moveTo>
                  <a:lnTo>
                    <a:pt x="22" y="22"/>
                  </a:lnTo>
                  <a:lnTo>
                    <a:pt x="36" y="10"/>
                  </a:lnTo>
                  <a:lnTo>
                    <a:pt x="50" y="3"/>
                  </a:lnTo>
                  <a:lnTo>
                    <a:pt x="63" y="0"/>
                  </a:lnTo>
                  <a:lnTo>
                    <a:pt x="77" y="0"/>
                  </a:lnTo>
                  <a:lnTo>
                    <a:pt x="91" y="2"/>
                  </a:lnTo>
                  <a:lnTo>
                    <a:pt x="104" y="8"/>
                  </a:lnTo>
                  <a:lnTo>
                    <a:pt x="118" y="15"/>
                  </a:lnTo>
                  <a:lnTo>
                    <a:pt x="132" y="23"/>
                  </a:lnTo>
                  <a:lnTo>
                    <a:pt x="133" y="36"/>
                  </a:lnTo>
                  <a:lnTo>
                    <a:pt x="129" y="32"/>
                  </a:lnTo>
                  <a:lnTo>
                    <a:pt x="119" y="25"/>
                  </a:lnTo>
                  <a:lnTo>
                    <a:pt x="110" y="19"/>
                  </a:lnTo>
                  <a:lnTo>
                    <a:pt x="100" y="16"/>
                  </a:lnTo>
                  <a:lnTo>
                    <a:pt x="90" y="13"/>
                  </a:lnTo>
                  <a:lnTo>
                    <a:pt x="81" y="11"/>
                  </a:lnTo>
                  <a:lnTo>
                    <a:pt x="72" y="11"/>
                  </a:lnTo>
                  <a:lnTo>
                    <a:pt x="62" y="12"/>
                  </a:lnTo>
                  <a:lnTo>
                    <a:pt x="53" y="14"/>
                  </a:lnTo>
                  <a:lnTo>
                    <a:pt x="44" y="19"/>
                  </a:lnTo>
                  <a:lnTo>
                    <a:pt x="25" y="32"/>
                  </a:lnTo>
                  <a:lnTo>
                    <a:pt x="4" y="61"/>
                  </a:lnTo>
                  <a:lnTo>
                    <a:pt x="0"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3" name="Freeform 75">
              <a:extLst>
                <a:ext uri="{FF2B5EF4-FFF2-40B4-BE49-F238E27FC236}">
                  <a16:creationId xmlns:a16="http://schemas.microsoft.com/office/drawing/2014/main" id="{2107140B-918D-CC77-0863-6487EB4862AE}"/>
                </a:ext>
              </a:extLst>
            </p:cNvPr>
            <p:cNvSpPr>
              <a:spLocks/>
            </p:cNvSpPr>
            <p:nvPr/>
          </p:nvSpPr>
          <p:spPr bwMode="auto">
            <a:xfrm>
              <a:off x="8801100" y="6332538"/>
              <a:ext cx="260350" cy="26987"/>
            </a:xfrm>
            <a:custGeom>
              <a:avLst/>
              <a:gdLst>
                <a:gd name="T0" fmla="*/ 0 w 490"/>
                <a:gd name="T1" fmla="*/ 24 h 51"/>
                <a:gd name="T2" fmla="*/ 20 w 490"/>
                <a:gd name="T3" fmla="*/ 17 h 51"/>
                <a:gd name="T4" fmla="*/ 37 w 490"/>
                <a:gd name="T5" fmla="*/ 12 h 51"/>
                <a:gd name="T6" fmla="*/ 54 w 490"/>
                <a:gd name="T7" fmla="*/ 10 h 51"/>
                <a:gd name="T8" fmla="*/ 72 w 490"/>
                <a:gd name="T9" fmla="*/ 8 h 51"/>
                <a:gd name="T10" fmla="*/ 88 w 490"/>
                <a:gd name="T11" fmla="*/ 8 h 51"/>
                <a:gd name="T12" fmla="*/ 103 w 490"/>
                <a:gd name="T13" fmla="*/ 9 h 51"/>
                <a:gd name="T14" fmla="*/ 118 w 490"/>
                <a:gd name="T15" fmla="*/ 11 h 51"/>
                <a:gd name="T16" fmla="*/ 134 w 490"/>
                <a:gd name="T17" fmla="*/ 14 h 51"/>
                <a:gd name="T18" fmla="*/ 149 w 490"/>
                <a:gd name="T19" fmla="*/ 17 h 51"/>
                <a:gd name="T20" fmla="*/ 165 w 490"/>
                <a:gd name="T21" fmla="*/ 22 h 51"/>
                <a:gd name="T22" fmla="*/ 180 w 490"/>
                <a:gd name="T23" fmla="*/ 26 h 51"/>
                <a:gd name="T24" fmla="*/ 196 w 490"/>
                <a:gd name="T25" fmla="*/ 30 h 51"/>
                <a:gd name="T26" fmla="*/ 212 w 490"/>
                <a:gd name="T27" fmla="*/ 34 h 51"/>
                <a:gd name="T28" fmla="*/ 229 w 490"/>
                <a:gd name="T29" fmla="*/ 38 h 51"/>
                <a:gd name="T30" fmla="*/ 247 w 490"/>
                <a:gd name="T31" fmla="*/ 41 h 51"/>
                <a:gd name="T32" fmla="*/ 265 w 490"/>
                <a:gd name="T33" fmla="*/ 43 h 51"/>
                <a:gd name="T34" fmla="*/ 278 w 490"/>
                <a:gd name="T35" fmla="*/ 43 h 51"/>
                <a:gd name="T36" fmla="*/ 292 w 490"/>
                <a:gd name="T37" fmla="*/ 42 h 51"/>
                <a:gd name="T38" fmla="*/ 305 w 490"/>
                <a:gd name="T39" fmla="*/ 39 h 51"/>
                <a:gd name="T40" fmla="*/ 319 w 490"/>
                <a:gd name="T41" fmla="*/ 35 h 51"/>
                <a:gd name="T42" fmla="*/ 332 w 490"/>
                <a:gd name="T43" fmla="*/ 30 h 51"/>
                <a:gd name="T44" fmla="*/ 346 w 490"/>
                <a:gd name="T45" fmla="*/ 25 h 51"/>
                <a:gd name="T46" fmla="*/ 360 w 490"/>
                <a:gd name="T47" fmla="*/ 19 h 51"/>
                <a:gd name="T48" fmla="*/ 374 w 490"/>
                <a:gd name="T49" fmla="*/ 14 h 51"/>
                <a:gd name="T50" fmla="*/ 388 w 490"/>
                <a:gd name="T51" fmla="*/ 9 h 51"/>
                <a:gd name="T52" fmla="*/ 403 w 490"/>
                <a:gd name="T53" fmla="*/ 4 h 51"/>
                <a:gd name="T54" fmla="*/ 417 w 490"/>
                <a:gd name="T55" fmla="*/ 1 h 51"/>
                <a:gd name="T56" fmla="*/ 431 w 490"/>
                <a:gd name="T57" fmla="*/ 0 h 51"/>
                <a:gd name="T58" fmla="*/ 446 w 490"/>
                <a:gd name="T59" fmla="*/ 0 h 51"/>
                <a:gd name="T60" fmla="*/ 460 w 490"/>
                <a:gd name="T61" fmla="*/ 2 h 51"/>
                <a:gd name="T62" fmla="*/ 475 w 490"/>
                <a:gd name="T63" fmla="*/ 7 h 51"/>
                <a:gd name="T64" fmla="*/ 489 w 490"/>
                <a:gd name="T65" fmla="*/ 14 h 51"/>
                <a:gd name="T66" fmla="*/ 490 w 490"/>
                <a:gd name="T67" fmla="*/ 24 h 51"/>
                <a:gd name="T68" fmla="*/ 401 w 490"/>
                <a:gd name="T69" fmla="*/ 10 h 51"/>
                <a:gd name="T70" fmla="*/ 311 w 490"/>
                <a:gd name="T71" fmla="*/ 48 h 51"/>
                <a:gd name="T72" fmla="*/ 294 w 490"/>
                <a:gd name="T73" fmla="*/ 51 h 51"/>
                <a:gd name="T74" fmla="*/ 277 w 490"/>
                <a:gd name="T75" fmla="*/ 51 h 51"/>
                <a:gd name="T76" fmla="*/ 258 w 490"/>
                <a:gd name="T77" fmla="*/ 50 h 51"/>
                <a:gd name="T78" fmla="*/ 237 w 490"/>
                <a:gd name="T79" fmla="*/ 47 h 51"/>
                <a:gd name="T80" fmla="*/ 216 w 490"/>
                <a:gd name="T81" fmla="*/ 42 h 51"/>
                <a:gd name="T82" fmla="*/ 196 w 490"/>
                <a:gd name="T83" fmla="*/ 37 h 51"/>
                <a:gd name="T84" fmla="*/ 174 w 490"/>
                <a:gd name="T85" fmla="*/ 31 h 51"/>
                <a:gd name="T86" fmla="*/ 153 w 490"/>
                <a:gd name="T87" fmla="*/ 26 h 51"/>
                <a:gd name="T88" fmla="*/ 131 w 490"/>
                <a:gd name="T89" fmla="*/ 21 h 51"/>
                <a:gd name="T90" fmla="*/ 110 w 490"/>
                <a:gd name="T91" fmla="*/ 16 h 51"/>
                <a:gd name="T92" fmla="*/ 91 w 490"/>
                <a:gd name="T93" fmla="*/ 13 h 51"/>
                <a:gd name="T94" fmla="*/ 72 w 490"/>
                <a:gd name="T95" fmla="*/ 12 h 51"/>
                <a:gd name="T96" fmla="*/ 54 w 490"/>
                <a:gd name="T97" fmla="*/ 12 h 51"/>
                <a:gd name="T98" fmla="*/ 38 w 490"/>
                <a:gd name="T99" fmla="*/ 15 h 51"/>
                <a:gd name="T100" fmla="*/ 24 w 490"/>
                <a:gd name="T101" fmla="*/ 22 h 51"/>
                <a:gd name="T102" fmla="*/ 12 w 490"/>
                <a:gd name="T103" fmla="*/ 30 h 51"/>
                <a:gd name="T104" fmla="*/ 0 w 490"/>
                <a:gd name="T105" fmla="*/ 31 h 51"/>
                <a:gd name="T106" fmla="*/ 0 w 490"/>
                <a:gd name="T10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0" h="51">
                  <a:moveTo>
                    <a:pt x="0" y="24"/>
                  </a:moveTo>
                  <a:lnTo>
                    <a:pt x="20" y="17"/>
                  </a:lnTo>
                  <a:lnTo>
                    <a:pt x="37" y="12"/>
                  </a:lnTo>
                  <a:lnTo>
                    <a:pt x="54" y="10"/>
                  </a:lnTo>
                  <a:lnTo>
                    <a:pt x="72" y="8"/>
                  </a:lnTo>
                  <a:lnTo>
                    <a:pt x="88" y="8"/>
                  </a:lnTo>
                  <a:lnTo>
                    <a:pt x="103" y="9"/>
                  </a:lnTo>
                  <a:lnTo>
                    <a:pt x="118" y="11"/>
                  </a:lnTo>
                  <a:lnTo>
                    <a:pt x="134" y="14"/>
                  </a:lnTo>
                  <a:lnTo>
                    <a:pt x="149" y="17"/>
                  </a:lnTo>
                  <a:lnTo>
                    <a:pt x="165" y="22"/>
                  </a:lnTo>
                  <a:lnTo>
                    <a:pt x="180" y="26"/>
                  </a:lnTo>
                  <a:lnTo>
                    <a:pt x="196" y="30"/>
                  </a:lnTo>
                  <a:lnTo>
                    <a:pt x="212" y="34"/>
                  </a:lnTo>
                  <a:lnTo>
                    <a:pt x="229" y="38"/>
                  </a:lnTo>
                  <a:lnTo>
                    <a:pt x="247" y="41"/>
                  </a:lnTo>
                  <a:lnTo>
                    <a:pt x="265" y="43"/>
                  </a:lnTo>
                  <a:lnTo>
                    <a:pt x="278" y="43"/>
                  </a:lnTo>
                  <a:lnTo>
                    <a:pt x="292" y="42"/>
                  </a:lnTo>
                  <a:lnTo>
                    <a:pt x="305" y="39"/>
                  </a:lnTo>
                  <a:lnTo>
                    <a:pt x="319" y="35"/>
                  </a:lnTo>
                  <a:lnTo>
                    <a:pt x="332" y="30"/>
                  </a:lnTo>
                  <a:lnTo>
                    <a:pt x="346" y="25"/>
                  </a:lnTo>
                  <a:lnTo>
                    <a:pt x="360" y="19"/>
                  </a:lnTo>
                  <a:lnTo>
                    <a:pt x="374" y="14"/>
                  </a:lnTo>
                  <a:lnTo>
                    <a:pt x="388" y="9"/>
                  </a:lnTo>
                  <a:lnTo>
                    <a:pt x="403" y="4"/>
                  </a:lnTo>
                  <a:lnTo>
                    <a:pt x="417" y="1"/>
                  </a:lnTo>
                  <a:lnTo>
                    <a:pt x="431" y="0"/>
                  </a:lnTo>
                  <a:lnTo>
                    <a:pt x="446" y="0"/>
                  </a:lnTo>
                  <a:lnTo>
                    <a:pt x="460" y="2"/>
                  </a:lnTo>
                  <a:lnTo>
                    <a:pt x="475" y="7"/>
                  </a:lnTo>
                  <a:lnTo>
                    <a:pt x="489" y="14"/>
                  </a:lnTo>
                  <a:lnTo>
                    <a:pt x="490" y="24"/>
                  </a:lnTo>
                  <a:lnTo>
                    <a:pt x="401" y="10"/>
                  </a:lnTo>
                  <a:lnTo>
                    <a:pt x="311" y="48"/>
                  </a:lnTo>
                  <a:lnTo>
                    <a:pt x="294" y="51"/>
                  </a:lnTo>
                  <a:lnTo>
                    <a:pt x="277" y="51"/>
                  </a:lnTo>
                  <a:lnTo>
                    <a:pt x="258" y="50"/>
                  </a:lnTo>
                  <a:lnTo>
                    <a:pt x="237" y="47"/>
                  </a:lnTo>
                  <a:lnTo>
                    <a:pt x="216" y="42"/>
                  </a:lnTo>
                  <a:lnTo>
                    <a:pt x="196" y="37"/>
                  </a:lnTo>
                  <a:lnTo>
                    <a:pt x="174" y="31"/>
                  </a:lnTo>
                  <a:lnTo>
                    <a:pt x="153" y="26"/>
                  </a:lnTo>
                  <a:lnTo>
                    <a:pt x="131" y="21"/>
                  </a:lnTo>
                  <a:lnTo>
                    <a:pt x="110" y="16"/>
                  </a:lnTo>
                  <a:lnTo>
                    <a:pt x="91" y="13"/>
                  </a:lnTo>
                  <a:lnTo>
                    <a:pt x="72" y="12"/>
                  </a:lnTo>
                  <a:lnTo>
                    <a:pt x="54" y="12"/>
                  </a:lnTo>
                  <a:lnTo>
                    <a:pt x="38" y="15"/>
                  </a:lnTo>
                  <a:lnTo>
                    <a:pt x="24" y="22"/>
                  </a:lnTo>
                  <a:lnTo>
                    <a:pt x="12" y="30"/>
                  </a:lnTo>
                  <a:lnTo>
                    <a:pt x="0" y="31"/>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 name="Freeform 76">
              <a:extLst>
                <a:ext uri="{FF2B5EF4-FFF2-40B4-BE49-F238E27FC236}">
                  <a16:creationId xmlns:a16="http://schemas.microsoft.com/office/drawing/2014/main" id="{15171C3C-E401-F339-41B4-2CAB395444ED}"/>
                </a:ext>
              </a:extLst>
            </p:cNvPr>
            <p:cNvSpPr>
              <a:spLocks/>
            </p:cNvSpPr>
            <p:nvPr/>
          </p:nvSpPr>
          <p:spPr bwMode="auto">
            <a:xfrm>
              <a:off x="8818563" y="6378575"/>
              <a:ext cx="234950" cy="50800"/>
            </a:xfrm>
            <a:custGeom>
              <a:avLst/>
              <a:gdLst>
                <a:gd name="T0" fmla="*/ 0 w 442"/>
                <a:gd name="T1" fmla="*/ 16 h 96"/>
                <a:gd name="T2" fmla="*/ 16 w 442"/>
                <a:gd name="T3" fmla="*/ 5 h 96"/>
                <a:gd name="T4" fmla="*/ 34 w 442"/>
                <a:gd name="T5" fmla="*/ 0 h 96"/>
                <a:gd name="T6" fmla="*/ 57 w 442"/>
                <a:gd name="T7" fmla="*/ 0 h 96"/>
                <a:gd name="T8" fmla="*/ 82 w 442"/>
                <a:gd name="T9" fmla="*/ 4 h 96"/>
                <a:gd name="T10" fmla="*/ 109 w 442"/>
                <a:gd name="T11" fmla="*/ 10 h 96"/>
                <a:gd name="T12" fmla="*/ 138 w 442"/>
                <a:gd name="T13" fmla="*/ 20 h 96"/>
                <a:gd name="T14" fmla="*/ 168 w 442"/>
                <a:gd name="T15" fmla="*/ 32 h 96"/>
                <a:gd name="T16" fmla="*/ 200 w 442"/>
                <a:gd name="T17" fmla="*/ 44 h 96"/>
                <a:gd name="T18" fmla="*/ 231 w 442"/>
                <a:gd name="T19" fmla="*/ 56 h 96"/>
                <a:gd name="T20" fmla="*/ 264 w 442"/>
                <a:gd name="T21" fmla="*/ 67 h 96"/>
                <a:gd name="T22" fmla="*/ 295 w 442"/>
                <a:gd name="T23" fmla="*/ 76 h 96"/>
                <a:gd name="T24" fmla="*/ 326 w 442"/>
                <a:gd name="T25" fmla="*/ 84 h 96"/>
                <a:gd name="T26" fmla="*/ 355 w 442"/>
                <a:gd name="T27" fmla="*/ 87 h 96"/>
                <a:gd name="T28" fmla="*/ 384 w 442"/>
                <a:gd name="T29" fmla="*/ 87 h 96"/>
                <a:gd name="T30" fmla="*/ 410 w 442"/>
                <a:gd name="T31" fmla="*/ 83 h 96"/>
                <a:gd name="T32" fmla="*/ 433 w 442"/>
                <a:gd name="T33" fmla="*/ 72 h 96"/>
                <a:gd name="T34" fmla="*/ 442 w 442"/>
                <a:gd name="T35" fmla="*/ 80 h 96"/>
                <a:gd name="T36" fmla="*/ 420 w 442"/>
                <a:gd name="T37" fmla="*/ 87 h 96"/>
                <a:gd name="T38" fmla="*/ 399 w 442"/>
                <a:gd name="T39" fmla="*/ 93 h 96"/>
                <a:gd name="T40" fmla="*/ 378 w 442"/>
                <a:gd name="T41" fmla="*/ 96 h 96"/>
                <a:gd name="T42" fmla="*/ 358 w 442"/>
                <a:gd name="T43" fmla="*/ 96 h 96"/>
                <a:gd name="T44" fmla="*/ 337 w 442"/>
                <a:gd name="T45" fmla="*/ 94 h 96"/>
                <a:gd name="T46" fmla="*/ 318 w 442"/>
                <a:gd name="T47" fmla="*/ 91 h 96"/>
                <a:gd name="T48" fmla="*/ 297 w 442"/>
                <a:gd name="T49" fmla="*/ 86 h 96"/>
                <a:gd name="T50" fmla="*/ 278 w 442"/>
                <a:gd name="T51" fmla="*/ 80 h 96"/>
                <a:gd name="T52" fmla="*/ 258 w 442"/>
                <a:gd name="T53" fmla="*/ 72 h 96"/>
                <a:gd name="T54" fmla="*/ 239 w 442"/>
                <a:gd name="T55" fmla="*/ 65 h 96"/>
                <a:gd name="T56" fmla="*/ 219 w 442"/>
                <a:gd name="T57" fmla="*/ 57 h 96"/>
                <a:gd name="T58" fmla="*/ 200 w 442"/>
                <a:gd name="T59" fmla="*/ 48 h 96"/>
                <a:gd name="T60" fmla="*/ 180 w 442"/>
                <a:gd name="T61" fmla="*/ 41 h 96"/>
                <a:gd name="T62" fmla="*/ 160 w 442"/>
                <a:gd name="T63" fmla="*/ 33 h 96"/>
                <a:gd name="T64" fmla="*/ 139 w 442"/>
                <a:gd name="T65" fmla="*/ 26 h 96"/>
                <a:gd name="T66" fmla="*/ 119 w 442"/>
                <a:gd name="T67" fmla="*/ 20 h 96"/>
                <a:gd name="T68" fmla="*/ 103 w 442"/>
                <a:gd name="T69" fmla="*/ 19 h 96"/>
                <a:gd name="T70" fmla="*/ 88 w 442"/>
                <a:gd name="T71" fmla="*/ 19 h 96"/>
                <a:gd name="T72" fmla="*/ 74 w 442"/>
                <a:gd name="T73" fmla="*/ 19 h 96"/>
                <a:gd name="T74" fmla="*/ 59 w 442"/>
                <a:gd name="T75" fmla="*/ 20 h 96"/>
                <a:gd name="T76" fmla="*/ 44 w 442"/>
                <a:gd name="T77" fmla="*/ 21 h 96"/>
                <a:gd name="T78" fmla="*/ 30 w 442"/>
                <a:gd name="T79" fmla="*/ 22 h 96"/>
                <a:gd name="T80" fmla="*/ 15 w 442"/>
                <a:gd name="T81" fmla="*/ 23 h 96"/>
                <a:gd name="T82" fmla="*/ 0 w 442"/>
                <a:gd name="T83" fmla="*/ 25 h 96"/>
                <a:gd name="T84" fmla="*/ 0 w 442"/>
                <a:gd name="T85"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2" h="96">
                  <a:moveTo>
                    <a:pt x="0" y="16"/>
                  </a:moveTo>
                  <a:lnTo>
                    <a:pt x="16" y="5"/>
                  </a:lnTo>
                  <a:lnTo>
                    <a:pt x="34" y="0"/>
                  </a:lnTo>
                  <a:lnTo>
                    <a:pt x="57" y="0"/>
                  </a:lnTo>
                  <a:lnTo>
                    <a:pt x="82" y="4"/>
                  </a:lnTo>
                  <a:lnTo>
                    <a:pt x="109" y="10"/>
                  </a:lnTo>
                  <a:lnTo>
                    <a:pt x="138" y="20"/>
                  </a:lnTo>
                  <a:lnTo>
                    <a:pt x="168" y="32"/>
                  </a:lnTo>
                  <a:lnTo>
                    <a:pt x="200" y="44"/>
                  </a:lnTo>
                  <a:lnTo>
                    <a:pt x="231" y="56"/>
                  </a:lnTo>
                  <a:lnTo>
                    <a:pt x="264" y="67"/>
                  </a:lnTo>
                  <a:lnTo>
                    <a:pt x="295" y="76"/>
                  </a:lnTo>
                  <a:lnTo>
                    <a:pt x="326" y="84"/>
                  </a:lnTo>
                  <a:lnTo>
                    <a:pt x="355" y="87"/>
                  </a:lnTo>
                  <a:lnTo>
                    <a:pt x="384" y="87"/>
                  </a:lnTo>
                  <a:lnTo>
                    <a:pt x="410" y="83"/>
                  </a:lnTo>
                  <a:lnTo>
                    <a:pt x="433" y="72"/>
                  </a:lnTo>
                  <a:lnTo>
                    <a:pt x="442" y="80"/>
                  </a:lnTo>
                  <a:lnTo>
                    <a:pt x="420" y="87"/>
                  </a:lnTo>
                  <a:lnTo>
                    <a:pt x="399" y="93"/>
                  </a:lnTo>
                  <a:lnTo>
                    <a:pt x="378" y="96"/>
                  </a:lnTo>
                  <a:lnTo>
                    <a:pt x="358" y="96"/>
                  </a:lnTo>
                  <a:lnTo>
                    <a:pt x="337" y="94"/>
                  </a:lnTo>
                  <a:lnTo>
                    <a:pt x="318" y="91"/>
                  </a:lnTo>
                  <a:lnTo>
                    <a:pt x="297" y="86"/>
                  </a:lnTo>
                  <a:lnTo>
                    <a:pt x="278" y="80"/>
                  </a:lnTo>
                  <a:lnTo>
                    <a:pt x="258" y="72"/>
                  </a:lnTo>
                  <a:lnTo>
                    <a:pt x="239" y="65"/>
                  </a:lnTo>
                  <a:lnTo>
                    <a:pt x="219" y="57"/>
                  </a:lnTo>
                  <a:lnTo>
                    <a:pt x="200" y="48"/>
                  </a:lnTo>
                  <a:lnTo>
                    <a:pt x="180" y="41"/>
                  </a:lnTo>
                  <a:lnTo>
                    <a:pt x="160" y="33"/>
                  </a:lnTo>
                  <a:lnTo>
                    <a:pt x="139" y="26"/>
                  </a:lnTo>
                  <a:lnTo>
                    <a:pt x="119" y="20"/>
                  </a:lnTo>
                  <a:lnTo>
                    <a:pt x="103" y="19"/>
                  </a:lnTo>
                  <a:lnTo>
                    <a:pt x="88" y="19"/>
                  </a:lnTo>
                  <a:lnTo>
                    <a:pt x="74" y="19"/>
                  </a:lnTo>
                  <a:lnTo>
                    <a:pt x="59" y="20"/>
                  </a:lnTo>
                  <a:lnTo>
                    <a:pt x="44" y="21"/>
                  </a:lnTo>
                  <a:lnTo>
                    <a:pt x="30" y="22"/>
                  </a:lnTo>
                  <a:lnTo>
                    <a:pt x="15" y="23"/>
                  </a:lnTo>
                  <a:lnTo>
                    <a:pt x="0" y="25"/>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 name="Freeform 77">
              <a:extLst>
                <a:ext uri="{FF2B5EF4-FFF2-40B4-BE49-F238E27FC236}">
                  <a16:creationId xmlns:a16="http://schemas.microsoft.com/office/drawing/2014/main" id="{B5A7E04C-DFDA-0FDD-219E-385DE059F3C6}"/>
                </a:ext>
              </a:extLst>
            </p:cNvPr>
            <p:cNvSpPr>
              <a:spLocks/>
            </p:cNvSpPr>
            <p:nvPr/>
          </p:nvSpPr>
          <p:spPr bwMode="auto">
            <a:xfrm>
              <a:off x="8821738" y="6486525"/>
              <a:ext cx="161925" cy="250825"/>
            </a:xfrm>
            <a:custGeom>
              <a:avLst/>
              <a:gdLst>
                <a:gd name="T0" fmla="*/ 4 w 307"/>
                <a:gd name="T1" fmla="*/ 55 h 474"/>
                <a:gd name="T2" fmla="*/ 14 w 307"/>
                <a:gd name="T3" fmla="*/ 23 h 474"/>
                <a:gd name="T4" fmla="*/ 39 w 307"/>
                <a:gd name="T5" fmla="*/ 0 h 474"/>
                <a:gd name="T6" fmla="*/ 44 w 307"/>
                <a:gd name="T7" fmla="*/ 36 h 474"/>
                <a:gd name="T8" fmla="*/ 58 w 307"/>
                <a:gd name="T9" fmla="*/ 75 h 474"/>
                <a:gd name="T10" fmla="*/ 82 w 307"/>
                <a:gd name="T11" fmla="*/ 59 h 474"/>
                <a:gd name="T12" fmla="*/ 97 w 307"/>
                <a:gd name="T13" fmla="*/ 26 h 474"/>
                <a:gd name="T14" fmla="*/ 129 w 307"/>
                <a:gd name="T15" fmla="*/ 49 h 474"/>
                <a:gd name="T16" fmla="*/ 121 w 307"/>
                <a:gd name="T17" fmla="*/ 117 h 474"/>
                <a:gd name="T18" fmla="*/ 145 w 307"/>
                <a:gd name="T19" fmla="*/ 154 h 474"/>
                <a:gd name="T20" fmla="*/ 169 w 307"/>
                <a:gd name="T21" fmla="*/ 122 h 474"/>
                <a:gd name="T22" fmla="*/ 171 w 307"/>
                <a:gd name="T23" fmla="*/ 82 h 474"/>
                <a:gd name="T24" fmla="*/ 189 w 307"/>
                <a:gd name="T25" fmla="*/ 60 h 474"/>
                <a:gd name="T26" fmla="*/ 210 w 307"/>
                <a:gd name="T27" fmla="*/ 115 h 474"/>
                <a:gd name="T28" fmla="*/ 208 w 307"/>
                <a:gd name="T29" fmla="*/ 163 h 474"/>
                <a:gd name="T30" fmla="*/ 192 w 307"/>
                <a:gd name="T31" fmla="*/ 202 h 474"/>
                <a:gd name="T32" fmla="*/ 187 w 307"/>
                <a:gd name="T33" fmla="*/ 239 h 474"/>
                <a:gd name="T34" fmla="*/ 212 w 307"/>
                <a:gd name="T35" fmla="*/ 260 h 474"/>
                <a:gd name="T36" fmla="*/ 240 w 307"/>
                <a:gd name="T37" fmla="*/ 271 h 474"/>
                <a:gd name="T38" fmla="*/ 275 w 307"/>
                <a:gd name="T39" fmla="*/ 306 h 474"/>
                <a:gd name="T40" fmla="*/ 282 w 307"/>
                <a:gd name="T41" fmla="*/ 371 h 474"/>
                <a:gd name="T42" fmla="*/ 291 w 307"/>
                <a:gd name="T43" fmla="*/ 436 h 474"/>
                <a:gd name="T44" fmla="*/ 294 w 307"/>
                <a:gd name="T45" fmla="*/ 472 h 474"/>
                <a:gd name="T46" fmla="*/ 279 w 307"/>
                <a:gd name="T47" fmla="*/ 456 h 474"/>
                <a:gd name="T48" fmla="*/ 266 w 307"/>
                <a:gd name="T49" fmla="*/ 438 h 474"/>
                <a:gd name="T50" fmla="*/ 260 w 307"/>
                <a:gd name="T51" fmla="*/ 380 h 474"/>
                <a:gd name="T52" fmla="*/ 254 w 307"/>
                <a:gd name="T53" fmla="*/ 315 h 474"/>
                <a:gd name="T54" fmla="*/ 217 w 307"/>
                <a:gd name="T55" fmla="*/ 288 h 474"/>
                <a:gd name="T56" fmla="*/ 182 w 307"/>
                <a:gd name="T57" fmla="*/ 265 h 474"/>
                <a:gd name="T58" fmla="*/ 171 w 307"/>
                <a:gd name="T59" fmla="*/ 217 h 474"/>
                <a:gd name="T60" fmla="*/ 189 w 307"/>
                <a:gd name="T61" fmla="*/ 165 h 474"/>
                <a:gd name="T62" fmla="*/ 189 w 307"/>
                <a:gd name="T63" fmla="*/ 115 h 474"/>
                <a:gd name="T64" fmla="*/ 165 w 307"/>
                <a:gd name="T65" fmla="*/ 160 h 474"/>
                <a:gd name="T66" fmla="*/ 134 w 307"/>
                <a:gd name="T67" fmla="*/ 175 h 474"/>
                <a:gd name="T68" fmla="*/ 101 w 307"/>
                <a:gd name="T69" fmla="*/ 139 h 474"/>
                <a:gd name="T70" fmla="*/ 105 w 307"/>
                <a:gd name="T71" fmla="*/ 101 h 474"/>
                <a:gd name="T72" fmla="*/ 112 w 307"/>
                <a:gd name="T73" fmla="*/ 65 h 474"/>
                <a:gd name="T74" fmla="*/ 90 w 307"/>
                <a:gd name="T75" fmla="*/ 82 h 474"/>
                <a:gd name="T76" fmla="*/ 53 w 307"/>
                <a:gd name="T77" fmla="*/ 96 h 474"/>
                <a:gd name="T78" fmla="*/ 23 w 307"/>
                <a:gd name="T79" fmla="*/ 62 h 474"/>
                <a:gd name="T80" fmla="*/ 59 w 307"/>
                <a:gd name="T81" fmla="*/ 130 h 474"/>
                <a:gd name="T82" fmla="*/ 101 w 307"/>
                <a:gd name="T83" fmla="*/ 185 h 474"/>
                <a:gd name="T84" fmla="*/ 89 w 307"/>
                <a:gd name="T85" fmla="*/ 253 h 474"/>
                <a:gd name="T86" fmla="*/ 70 w 307"/>
                <a:gd name="T87" fmla="*/ 260 h 474"/>
                <a:gd name="T88" fmla="*/ 52 w 307"/>
                <a:gd name="T89" fmla="*/ 256 h 474"/>
                <a:gd name="T90" fmla="*/ 43 w 307"/>
                <a:gd name="T91" fmla="*/ 264 h 474"/>
                <a:gd name="T92" fmla="*/ 55 w 307"/>
                <a:gd name="T93" fmla="*/ 298 h 474"/>
                <a:gd name="T94" fmla="*/ 80 w 307"/>
                <a:gd name="T95" fmla="*/ 325 h 474"/>
                <a:gd name="T96" fmla="*/ 64 w 307"/>
                <a:gd name="T97" fmla="*/ 336 h 474"/>
                <a:gd name="T98" fmla="*/ 26 w 307"/>
                <a:gd name="T99" fmla="*/ 290 h 474"/>
                <a:gd name="T100" fmla="*/ 26 w 307"/>
                <a:gd name="T101" fmla="*/ 225 h 474"/>
                <a:gd name="T102" fmla="*/ 39 w 307"/>
                <a:gd name="T103" fmla="*/ 189 h 474"/>
                <a:gd name="T104" fmla="*/ 53 w 307"/>
                <a:gd name="T105" fmla="*/ 200 h 474"/>
                <a:gd name="T106" fmla="*/ 56 w 307"/>
                <a:gd name="T107" fmla="*/ 236 h 474"/>
                <a:gd name="T108" fmla="*/ 81 w 307"/>
                <a:gd name="T109" fmla="*/ 200 h 474"/>
                <a:gd name="T110" fmla="*/ 39 w 307"/>
                <a:gd name="T111" fmla="*/ 141 h 474"/>
                <a:gd name="T112" fmla="*/ 0 w 307"/>
                <a:gd name="T113" fmla="*/ 7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7" h="474">
                  <a:moveTo>
                    <a:pt x="0" y="78"/>
                  </a:moveTo>
                  <a:lnTo>
                    <a:pt x="2" y="67"/>
                  </a:lnTo>
                  <a:lnTo>
                    <a:pt x="4" y="55"/>
                  </a:lnTo>
                  <a:lnTo>
                    <a:pt x="6" y="44"/>
                  </a:lnTo>
                  <a:lnTo>
                    <a:pt x="10" y="32"/>
                  </a:lnTo>
                  <a:lnTo>
                    <a:pt x="14" y="23"/>
                  </a:lnTo>
                  <a:lnTo>
                    <a:pt x="20" y="14"/>
                  </a:lnTo>
                  <a:lnTo>
                    <a:pt x="28" y="5"/>
                  </a:lnTo>
                  <a:lnTo>
                    <a:pt x="39" y="0"/>
                  </a:lnTo>
                  <a:lnTo>
                    <a:pt x="51" y="4"/>
                  </a:lnTo>
                  <a:lnTo>
                    <a:pt x="49" y="20"/>
                  </a:lnTo>
                  <a:lnTo>
                    <a:pt x="44" y="36"/>
                  </a:lnTo>
                  <a:lnTo>
                    <a:pt x="42" y="52"/>
                  </a:lnTo>
                  <a:lnTo>
                    <a:pt x="46" y="68"/>
                  </a:lnTo>
                  <a:lnTo>
                    <a:pt x="58" y="75"/>
                  </a:lnTo>
                  <a:lnTo>
                    <a:pt x="68" y="75"/>
                  </a:lnTo>
                  <a:lnTo>
                    <a:pt x="76" y="69"/>
                  </a:lnTo>
                  <a:lnTo>
                    <a:pt x="82" y="59"/>
                  </a:lnTo>
                  <a:lnTo>
                    <a:pt x="88" y="49"/>
                  </a:lnTo>
                  <a:lnTo>
                    <a:pt x="92" y="37"/>
                  </a:lnTo>
                  <a:lnTo>
                    <a:pt x="97" y="26"/>
                  </a:lnTo>
                  <a:lnTo>
                    <a:pt x="103" y="17"/>
                  </a:lnTo>
                  <a:lnTo>
                    <a:pt x="121" y="30"/>
                  </a:lnTo>
                  <a:lnTo>
                    <a:pt x="129" y="49"/>
                  </a:lnTo>
                  <a:lnTo>
                    <a:pt x="129" y="71"/>
                  </a:lnTo>
                  <a:lnTo>
                    <a:pt x="125" y="95"/>
                  </a:lnTo>
                  <a:lnTo>
                    <a:pt x="121" y="117"/>
                  </a:lnTo>
                  <a:lnTo>
                    <a:pt x="121" y="136"/>
                  </a:lnTo>
                  <a:lnTo>
                    <a:pt x="128" y="149"/>
                  </a:lnTo>
                  <a:lnTo>
                    <a:pt x="145" y="154"/>
                  </a:lnTo>
                  <a:lnTo>
                    <a:pt x="158" y="145"/>
                  </a:lnTo>
                  <a:lnTo>
                    <a:pt x="164" y="134"/>
                  </a:lnTo>
                  <a:lnTo>
                    <a:pt x="169" y="122"/>
                  </a:lnTo>
                  <a:lnTo>
                    <a:pt x="170" y="109"/>
                  </a:lnTo>
                  <a:lnTo>
                    <a:pt x="171" y="95"/>
                  </a:lnTo>
                  <a:lnTo>
                    <a:pt x="171" y="82"/>
                  </a:lnTo>
                  <a:lnTo>
                    <a:pt x="173" y="69"/>
                  </a:lnTo>
                  <a:lnTo>
                    <a:pt x="178" y="58"/>
                  </a:lnTo>
                  <a:lnTo>
                    <a:pt x="189" y="60"/>
                  </a:lnTo>
                  <a:lnTo>
                    <a:pt x="196" y="80"/>
                  </a:lnTo>
                  <a:lnTo>
                    <a:pt x="203" y="97"/>
                  </a:lnTo>
                  <a:lnTo>
                    <a:pt x="210" y="115"/>
                  </a:lnTo>
                  <a:lnTo>
                    <a:pt x="213" y="136"/>
                  </a:lnTo>
                  <a:lnTo>
                    <a:pt x="211" y="150"/>
                  </a:lnTo>
                  <a:lnTo>
                    <a:pt x="208" y="163"/>
                  </a:lnTo>
                  <a:lnTo>
                    <a:pt x="202" y="177"/>
                  </a:lnTo>
                  <a:lnTo>
                    <a:pt x="197" y="189"/>
                  </a:lnTo>
                  <a:lnTo>
                    <a:pt x="192" y="202"/>
                  </a:lnTo>
                  <a:lnTo>
                    <a:pt x="188" y="214"/>
                  </a:lnTo>
                  <a:lnTo>
                    <a:pt x="186" y="227"/>
                  </a:lnTo>
                  <a:lnTo>
                    <a:pt x="187" y="239"/>
                  </a:lnTo>
                  <a:lnTo>
                    <a:pt x="195" y="248"/>
                  </a:lnTo>
                  <a:lnTo>
                    <a:pt x="203" y="254"/>
                  </a:lnTo>
                  <a:lnTo>
                    <a:pt x="212" y="260"/>
                  </a:lnTo>
                  <a:lnTo>
                    <a:pt x="222" y="264"/>
                  </a:lnTo>
                  <a:lnTo>
                    <a:pt x="230" y="267"/>
                  </a:lnTo>
                  <a:lnTo>
                    <a:pt x="240" y="271"/>
                  </a:lnTo>
                  <a:lnTo>
                    <a:pt x="249" y="277"/>
                  </a:lnTo>
                  <a:lnTo>
                    <a:pt x="257" y="283"/>
                  </a:lnTo>
                  <a:lnTo>
                    <a:pt x="275" y="306"/>
                  </a:lnTo>
                  <a:lnTo>
                    <a:pt x="282" y="328"/>
                  </a:lnTo>
                  <a:lnTo>
                    <a:pt x="284" y="349"/>
                  </a:lnTo>
                  <a:lnTo>
                    <a:pt x="282" y="371"/>
                  </a:lnTo>
                  <a:lnTo>
                    <a:pt x="281" y="393"/>
                  </a:lnTo>
                  <a:lnTo>
                    <a:pt x="282" y="414"/>
                  </a:lnTo>
                  <a:lnTo>
                    <a:pt x="291" y="436"/>
                  </a:lnTo>
                  <a:lnTo>
                    <a:pt x="307" y="457"/>
                  </a:lnTo>
                  <a:lnTo>
                    <a:pt x="301" y="474"/>
                  </a:lnTo>
                  <a:lnTo>
                    <a:pt x="294" y="472"/>
                  </a:lnTo>
                  <a:lnTo>
                    <a:pt x="289" y="467"/>
                  </a:lnTo>
                  <a:lnTo>
                    <a:pt x="283" y="462"/>
                  </a:lnTo>
                  <a:lnTo>
                    <a:pt x="279" y="456"/>
                  </a:lnTo>
                  <a:lnTo>
                    <a:pt x="275" y="451"/>
                  </a:lnTo>
                  <a:lnTo>
                    <a:pt x="270" y="444"/>
                  </a:lnTo>
                  <a:lnTo>
                    <a:pt x="266" y="438"/>
                  </a:lnTo>
                  <a:lnTo>
                    <a:pt x="262" y="432"/>
                  </a:lnTo>
                  <a:lnTo>
                    <a:pt x="256" y="406"/>
                  </a:lnTo>
                  <a:lnTo>
                    <a:pt x="260" y="380"/>
                  </a:lnTo>
                  <a:lnTo>
                    <a:pt x="265" y="354"/>
                  </a:lnTo>
                  <a:lnTo>
                    <a:pt x="265" y="327"/>
                  </a:lnTo>
                  <a:lnTo>
                    <a:pt x="254" y="315"/>
                  </a:lnTo>
                  <a:lnTo>
                    <a:pt x="242" y="304"/>
                  </a:lnTo>
                  <a:lnTo>
                    <a:pt x="229" y="295"/>
                  </a:lnTo>
                  <a:lnTo>
                    <a:pt x="217" y="288"/>
                  </a:lnTo>
                  <a:lnTo>
                    <a:pt x="204" y="281"/>
                  </a:lnTo>
                  <a:lnTo>
                    <a:pt x="192" y="274"/>
                  </a:lnTo>
                  <a:lnTo>
                    <a:pt x="182" y="265"/>
                  </a:lnTo>
                  <a:lnTo>
                    <a:pt x="172" y="255"/>
                  </a:lnTo>
                  <a:lnTo>
                    <a:pt x="169" y="236"/>
                  </a:lnTo>
                  <a:lnTo>
                    <a:pt x="171" y="217"/>
                  </a:lnTo>
                  <a:lnTo>
                    <a:pt x="176" y="200"/>
                  </a:lnTo>
                  <a:lnTo>
                    <a:pt x="183" y="183"/>
                  </a:lnTo>
                  <a:lnTo>
                    <a:pt x="189" y="165"/>
                  </a:lnTo>
                  <a:lnTo>
                    <a:pt x="194" y="149"/>
                  </a:lnTo>
                  <a:lnTo>
                    <a:pt x="194" y="132"/>
                  </a:lnTo>
                  <a:lnTo>
                    <a:pt x="189" y="115"/>
                  </a:lnTo>
                  <a:lnTo>
                    <a:pt x="182" y="131"/>
                  </a:lnTo>
                  <a:lnTo>
                    <a:pt x="173" y="147"/>
                  </a:lnTo>
                  <a:lnTo>
                    <a:pt x="165" y="160"/>
                  </a:lnTo>
                  <a:lnTo>
                    <a:pt x="156" y="170"/>
                  </a:lnTo>
                  <a:lnTo>
                    <a:pt x="146" y="176"/>
                  </a:lnTo>
                  <a:lnTo>
                    <a:pt x="134" y="175"/>
                  </a:lnTo>
                  <a:lnTo>
                    <a:pt x="121" y="169"/>
                  </a:lnTo>
                  <a:lnTo>
                    <a:pt x="105" y="154"/>
                  </a:lnTo>
                  <a:lnTo>
                    <a:pt x="101" y="139"/>
                  </a:lnTo>
                  <a:lnTo>
                    <a:pt x="99" y="126"/>
                  </a:lnTo>
                  <a:lnTo>
                    <a:pt x="102" y="113"/>
                  </a:lnTo>
                  <a:lnTo>
                    <a:pt x="105" y="101"/>
                  </a:lnTo>
                  <a:lnTo>
                    <a:pt x="109" y="89"/>
                  </a:lnTo>
                  <a:lnTo>
                    <a:pt x="111" y="77"/>
                  </a:lnTo>
                  <a:lnTo>
                    <a:pt x="112" y="65"/>
                  </a:lnTo>
                  <a:lnTo>
                    <a:pt x="109" y="53"/>
                  </a:lnTo>
                  <a:lnTo>
                    <a:pt x="101" y="69"/>
                  </a:lnTo>
                  <a:lnTo>
                    <a:pt x="90" y="82"/>
                  </a:lnTo>
                  <a:lnTo>
                    <a:pt x="78" y="91"/>
                  </a:lnTo>
                  <a:lnTo>
                    <a:pt x="65" y="96"/>
                  </a:lnTo>
                  <a:lnTo>
                    <a:pt x="53" y="96"/>
                  </a:lnTo>
                  <a:lnTo>
                    <a:pt x="41" y="91"/>
                  </a:lnTo>
                  <a:lnTo>
                    <a:pt x="30" y="80"/>
                  </a:lnTo>
                  <a:lnTo>
                    <a:pt x="23" y="62"/>
                  </a:lnTo>
                  <a:lnTo>
                    <a:pt x="24" y="97"/>
                  </a:lnTo>
                  <a:lnTo>
                    <a:pt x="41" y="113"/>
                  </a:lnTo>
                  <a:lnTo>
                    <a:pt x="59" y="130"/>
                  </a:lnTo>
                  <a:lnTo>
                    <a:pt x="77" y="147"/>
                  </a:lnTo>
                  <a:lnTo>
                    <a:pt x="91" y="165"/>
                  </a:lnTo>
                  <a:lnTo>
                    <a:pt x="101" y="185"/>
                  </a:lnTo>
                  <a:lnTo>
                    <a:pt x="104" y="205"/>
                  </a:lnTo>
                  <a:lnTo>
                    <a:pt x="101" y="228"/>
                  </a:lnTo>
                  <a:lnTo>
                    <a:pt x="89" y="253"/>
                  </a:lnTo>
                  <a:lnTo>
                    <a:pt x="82" y="257"/>
                  </a:lnTo>
                  <a:lnTo>
                    <a:pt x="76" y="260"/>
                  </a:lnTo>
                  <a:lnTo>
                    <a:pt x="70" y="260"/>
                  </a:lnTo>
                  <a:lnTo>
                    <a:pt x="64" y="260"/>
                  </a:lnTo>
                  <a:lnTo>
                    <a:pt x="58" y="258"/>
                  </a:lnTo>
                  <a:lnTo>
                    <a:pt x="52" y="256"/>
                  </a:lnTo>
                  <a:lnTo>
                    <a:pt x="46" y="253"/>
                  </a:lnTo>
                  <a:lnTo>
                    <a:pt x="40" y="250"/>
                  </a:lnTo>
                  <a:lnTo>
                    <a:pt x="43" y="264"/>
                  </a:lnTo>
                  <a:lnTo>
                    <a:pt x="46" y="277"/>
                  </a:lnTo>
                  <a:lnTo>
                    <a:pt x="51" y="288"/>
                  </a:lnTo>
                  <a:lnTo>
                    <a:pt x="55" y="298"/>
                  </a:lnTo>
                  <a:lnTo>
                    <a:pt x="62" y="308"/>
                  </a:lnTo>
                  <a:lnTo>
                    <a:pt x="69" y="317"/>
                  </a:lnTo>
                  <a:lnTo>
                    <a:pt x="80" y="325"/>
                  </a:lnTo>
                  <a:lnTo>
                    <a:pt x="92" y="334"/>
                  </a:lnTo>
                  <a:lnTo>
                    <a:pt x="86" y="346"/>
                  </a:lnTo>
                  <a:lnTo>
                    <a:pt x="64" y="336"/>
                  </a:lnTo>
                  <a:lnTo>
                    <a:pt x="46" y="323"/>
                  </a:lnTo>
                  <a:lnTo>
                    <a:pt x="35" y="308"/>
                  </a:lnTo>
                  <a:lnTo>
                    <a:pt x="26" y="290"/>
                  </a:lnTo>
                  <a:lnTo>
                    <a:pt x="23" y="270"/>
                  </a:lnTo>
                  <a:lnTo>
                    <a:pt x="23" y="249"/>
                  </a:lnTo>
                  <a:lnTo>
                    <a:pt x="26" y="225"/>
                  </a:lnTo>
                  <a:lnTo>
                    <a:pt x="32" y="201"/>
                  </a:lnTo>
                  <a:lnTo>
                    <a:pt x="36" y="194"/>
                  </a:lnTo>
                  <a:lnTo>
                    <a:pt x="39" y="189"/>
                  </a:lnTo>
                  <a:lnTo>
                    <a:pt x="43" y="189"/>
                  </a:lnTo>
                  <a:lnTo>
                    <a:pt x="51" y="190"/>
                  </a:lnTo>
                  <a:lnTo>
                    <a:pt x="53" y="200"/>
                  </a:lnTo>
                  <a:lnTo>
                    <a:pt x="53" y="211"/>
                  </a:lnTo>
                  <a:lnTo>
                    <a:pt x="54" y="223"/>
                  </a:lnTo>
                  <a:lnTo>
                    <a:pt x="56" y="236"/>
                  </a:lnTo>
                  <a:lnTo>
                    <a:pt x="72" y="239"/>
                  </a:lnTo>
                  <a:lnTo>
                    <a:pt x="82" y="219"/>
                  </a:lnTo>
                  <a:lnTo>
                    <a:pt x="81" y="200"/>
                  </a:lnTo>
                  <a:lnTo>
                    <a:pt x="71" y="181"/>
                  </a:lnTo>
                  <a:lnTo>
                    <a:pt x="56" y="160"/>
                  </a:lnTo>
                  <a:lnTo>
                    <a:pt x="39" y="141"/>
                  </a:lnTo>
                  <a:lnTo>
                    <a:pt x="22" y="120"/>
                  </a:lnTo>
                  <a:lnTo>
                    <a:pt x="7" y="99"/>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6" name="Freeform 78">
              <a:extLst>
                <a:ext uri="{FF2B5EF4-FFF2-40B4-BE49-F238E27FC236}">
                  <a16:creationId xmlns:a16="http://schemas.microsoft.com/office/drawing/2014/main" id="{7A6A8BB5-C97F-FC5B-2E76-037D881B39F9}"/>
                </a:ext>
              </a:extLst>
            </p:cNvPr>
            <p:cNvSpPr>
              <a:spLocks/>
            </p:cNvSpPr>
            <p:nvPr/>
          </p:nvSpPr>
          <p:spPr bwMode="auto">
            <a:xfrm>
              <a:off x="8848725" y="6281738"/>
              <a:ext cx="84138" cy="30162"/>
            </a:xfrm>
            <a:custGeom>
              <a:avLst/>
              <a:gdLst>
                <a:gd name="T0" fmla="*/ 2 w 158"/>
                <a:gd name="T1" fmla="*/ 49 h 56"/>
                <a:gd name="T2" fmla="*/ 23 w 158"/>
                <a:gd name="T3" fmla="*/ 29 h 56"/>
                <a:gd name="T4" fmla="*/ 42 w 158"/>
                <a:gd name="T5" fmla="*/ 14 h 56"/>
                <a:gd name="T6" fmla="*/ 59 w 158"/>
                <a:gd name="T7" fmla="*/ 4 h 56"/>
                <a:gd name="T8" fmla="*/ 77 w 158"/>
                <a:gd name="T9" fmla="*/ 0 h 56"/>
                <a:gd name="T10" fmla="*/ 95 w 158"/>
                <a:gd name="T11" fmla="*/ 0 h 56"/>
                <a:gd name="T12" fmla="*/ 114 w 158"/>
                <a:gd name="T13" fmla="*/ 5 h 56"/>
                <a:gd name="T14" fmla="*/ 135 w 158"/>
                <a:gd name="T15" fmla="*/ 16 h 56"/>
                <a:gd name="T16" fmla="*/ 158 w 158"/>
                <a:gd name="T17" fmla="*/ 32 h 56"/>
                <a:gd name="T18" fmla="*/ 158 w 158"/>
                <a:gd name="T19" fmla="*/ 37 h 56"/>
                <a:gd name="T20" fmla="*/ 151 w 158"/>
                <a:gd name="T21" fmla="*/ 38 h 56"/>
                <a:gd name="T22" fmla="*/ 131 w 158"/>
                <a:gd name="T23" fmla="*/ 25 h 56"/>
                <a:gd name="T24" fmla="*/ 112 w 158"/>
                <a:gd name="T25" fmla="*/ 15 h 56"/>
                <a:gd name="T26" fmla="*/ 94 w 158"/>
                <a:gd name="T27" fmla="*/ 11 h 56"/>
                <a:gd name="T28" fmla="*/ 78 w 158"/>
                <a:gd name="T29" fmla="*/ 11 h 56"/>
                <a:gd name="T30" fmla="*/ 61 w 158"/>
                <a:gd name="T31" fmla="*/ 15 h 56"/>
                <a:gd name="T32" fmla="*/ 44 w 158"/>
                <a:gd name="T33" fmla="*/ 24 h 56"/>
                <a:gd name="T34" fmla="*/ 27 w 158"/>
                <a:gd name="T35" fmla="*/ 38 h 56"/>
                <a:gd name="T36" fmla="*/ 10 w 158"/>
                <a:gd name="T37" fmla="*/ 56 h 56"/>
                <a:gd name="T38" fmla="*/ 0 w 158"/>
                <a:gd name="T39" fmla="*/ 54 h 56"/>
                <a:gd name="T40" fmla="*/ 2 w 158"/>
                <a:gd name="T41"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56">
                  <a:moveTo>
                    <a:pt x="2" y="49"/>
                  </a:moveTo>
                  <a:lnTo>
                    <a:pt x="23" y="29"/>
                  </a:lnTo>
                  <a:lnTo>
                    <a:pt x="42" y="14"/>
                  </a:lnTo>
                  <a:lnTo>
                    <a:pt x="59" y="4"/>
                  </a:lnTo>
                  <a:lnTo>
                    <a:pt x="77" y="0"/>
                  </a:lnTo>
                  <a:lnTo>
                    <a:pt x="95" y="0"/>
                  </a:lnTo>
                  <a:lnTo>
                    <a:pt x="114" y="5"/>
                  </a:lnTo>
                  <a:lnTo>
                    <a:pt x="135" y="16"/>
                  </a:lnTo>
                  <a:lnTo>
                    <a:pt x="158" y="32"/>
                  </a:lnTo>
                  <a:lnTo>
                    <a:pt x="158" y="37"/>
                  </a:lnTo>
                  <a:lnTo>
                    <a:pt x="151" y="38"/>
                  </a:lnTo>
                  <a:lnTo>
                    <a:pt x="131" y="25"/>
                  </a:lnTo>
                  <a:lnTo>
                    <a:pt x="112" y="15"/>
                  </a:lnTo>
                  <a:lnTo>
                    <a:pt x="94" y="11"/>
                  </a:lnTo>
                  <a:lnTo>
                    <a:pt x="78" y="11"/>
                  </a:lnTo>
                  <a:lnTo>
                    <a:pt x="61" y="15"/>
                  </a:lnTo>
                  <a:lnTo>
                    <a:pt x="44" y="24"/>
                  </a:lnTo>
                  <a:lnTo>
                    <a:pt x="27" y="38"/>
                  </a:lnTo>
                  <a:lnTo>
                    <a:pt x="10" y="56"/>
                  </a:lnTo>
                  <a:lnTo>
                    <a:pt x="0" y="54"/>
                  </a:lnTo>
                  <a:lnTo>
                    <a:pt x="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7" name="Freeform 79">
              <a:extLst>
                <a:ext uri="{FF2B5EF4-FFF2-40B4-BE49-F238E27FC236}">
                  <a16:creationId xmlns:a16="http://schemas.microsoft.com/office/drawing/2014/main" id="{C76AE1D5-ABF5-3756-94BC-E16881A6E0E6}"/>
                </a:ext>
              </a:extLst>
            </p:cNvPr>
            <p:cNvSpPr>
              <a:spLocks/>
            </p:cNvSpPr>
            <p:nvPr/>
          </p:nvSpPr>
          <p:spPr bwMode="auto">
            <a:xfrm>
              <a:off x="8912225" y="6369050"/>
              <a:ext cx="158750" cy="25400"/>
            </a:xfrm>
            <a:custGeom>
              <a:avLst/>
              <a:gdLst>
                <a:gd name="T0" fmla="*/ 0 w 301"/>
                <a:gd name="T1" fmla="*/ 22 h 48"/>
                <a:gd name="T2" fmla="*/ 1 w 301"/>
                <a:gd name="T3" fmla="*/ 20 h 48"/>
                <a:gd name="T4" fmla="*/ 18 w 301"/>
                <a:gd name="T5" fmla="*/ 25 h 48"/>
                <a:gd name="T6" fmla="*/ 36 w 301"/>
                <a:gd name="T7" fmla="*/ 29 h 48"/>
                <a:gd name="T8" fmla="*/ 54 w 301"/>
                <a:gd name="T9" fmla="*/ 34 h 48"/>
                <a:gd name="T10" fmla="*/ 73 w 301"/>
                <a:gd name="T11" fmla="*/ 37 h 48"/>
                <a:gd name="T12" fmla="*/ 93 w 301"/>
                <a:gd name="T13" fmla="*/ 39 h 48"/>
                <a:gd name="T14" fmla="*/ 112 w 301"/>
                <a:gd name="T15" fmla="*/ 41 h 48"/>
                <a:gd name="T16" fmla="*/ 133 w 301"/>
                <a:gd name="T17" fmla="*/ 41 h 48"/>
                <a:gd name="T18" fmla="*/ 152 w 301"/>
                <a:gd name="T19" fmla="*/ 41 h 48"/>
                <a:gd name="T20" fmla="*/ 173 w 301"/>
                <a:gd name="T21" fmla="*/ 40 h 48"/>
                <a:gd name="T22" fmla="*/ 192 w 301"/>
                <a:gd name="T23" fmla="*/ 38 h 48"/>
                <a:gd name="T24" fmla="*/ 212 w 301"/>
                <a:gd name="T25" fmla="*/ 35 h 48"/>
                <a:gd name="T26" fmla="*/ 230 w 301"/>
                <a:gd name="T27" fmla="*/ 29 h 48"/>
                <a:gd name="T28" fmla="*/ 249 w 301"/>
                <a:gd name="T29" fmla="*/ 24 h 48"/>
                <a:gd name="T30" fmla="*/ 266 w 301"/>
                <a:gd name="T31" fmla="*/ 17 h 48"/>
                <a:gd name="T32" fmla="*/ 282 w 301"/>
                <a:gd name="T33" fmla="*/ 10 h 48"/>
                <a:gd name="T34" fmla="*/ 297 w 301"/>
                <a:gd name="T35" fmla="*/ 0 h 48"/>
                <a:gd name="T36" fmla="*/ 301 w 301"/>
                <a:gd name="T37" fmla="*/ 12 h 48"/>
                <a:gd name="T38" fmla="*/ 283 w 301"/>
                <a:gd name="T39" fmla="*/ 22 h 48"/>
                <a:gd name="T40" fmla="*/ 265 w 301"/>
                <a:gd name="T41" fmla="*/ 29 h 48"/>
                <a:gd name="T42" fmla="*/ 248 w 301"/>
                <a:gd name="T43" fmla="*/ 36 h 48"/>
                <a:gd name="T44" fmla="*/ 229 w 301"/>
                <a:gd name="T45" fmla="*/ 40 h 48"/>
                <a:gd name="T46" fmla="*/ 210 w 301"/>
                <a:gd name="T47" fmla="*/ 43 h 48"/>
                <a:gd name="T48" fmla="*/ 191 w 301"/>
                <a:gd name="T49" fmla="*/ 47 h 48"/>
                <a:gd name="T50" fmla="*/ 172 w 301"/>
                <a:gd name="T51" fmla="*/ 48 h 48"/>
                <a:gd name="T52" fmla="*/ 153 w 301"/>
                <a:gd name="T53" fmla="*/ 48 h 48"/>
                <a:gd name="T54" fmla="*/ 134 w 301"/>
                <a:gd name="T55" fmla="*/ 48 h 48"/>
                <a:gd name="T56" fmla="*/ 114 w 301"/>
                <a:gd name="T57" fmla="*/ 46 h 48"/>
                <a:gd name="T58" fmla="*/ 95 w 301"/>
                <a:gd name="T59" fmla="*/ 43 h 48"/>
                <a:gd name="T60" fmla="*/ 76 w 301"/>
                <a:gd name="T61" fmla="*/ 41 h 48"/>
                <a:gd name="T62" fmla="*/ 57 w 301"/>
                <a:gd name="T63" fmla="*/ 38 h 48"/>
                <a:gd name="T64" fmla="*/ 38 w 301"/>
                <a:gd name="T65" fmla="*/ 35 h 48"/>
                <a:gd name="T66" fmla="*/ 18 w 301"/>
                <a:gd name="T67" fmla="*/ 30 h 48"/>
                <a:gd name="T68" fmla="*/ 0 w 301"/>
                <a:gd name="T69" fmla="*/ 26 h 48"/>
                <a:gd name="T70" fmla="*/ 0 w 301"/>
                <a:gd name="T71"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1" h="48">
                  <a:moveTo>
                    <a:pt x="0" y="22"/>
                  </a:moveTo>
                  <a:lnTo>
                    <a:pt x="1" y="20"/>
                  </a:lnTo>
                  <a:lnTo>
                    <a:pt x="18" y="25"/>
                  </a:lnTo>
                  <a:lnTo>
                    <a:pt x="36" y="29"/>
                  </a:lnTo>
                  <a:lnTo>
                    <a:pt x="54" y="34"/>
                  </a:lnTo>
                  <a:lnTo>
                    <a:pt x="73" y="37"/>
                  </a:lnTo>
                  <a:lnTo>
                    <a:pt x="93" y="39"/>
                  </a:lnTo>
                  <a:lnTo>
                    <a:pt x="112" y="41"/>
                  </a:lnTo>
                  <a:lnTo>
                    <a:pt x="133" y="41"/>
                  </a:lnTo>
                  <a:lnTo>
                    <a:pt x="152" y="41"/>
                  </a:lnTo>
                  <a:lnTo>
                    <a:pt x="173" y="40"/>
                  </a:lnTo>
                  <a:lnTo>
                    <a:pt x="192" y="38"/>
                  </a:lnTo>
                  <a:lnTo>
                    <a:pt x="212" y="35"/>
                  </a:lnTo>
                  <a:lnTo>
                    <a:pt x="230" y="29"/>
                  </a:lnTo>
                  <a:lnTo>
                    <a:pt x="249" y="24"/>
                  </a:lnTo>
                  <a:lnTo>
                    <a:pt x="266" y="17"/>
                  </a:lnTo>
                  <a:lnTo>
                    <a:pt x="282" y="10"/>
                  </a:lnTo>
                  <a:lnTo>
                    <a:pt x="297" y="0"/>
                  </a:lnTo>
                  <a:lnTo>
                    <a:pt x="301" y="12"/>
                  </a:lnTo>
                  <a:lnTo>
                    <a:pt x="283" y="22"/>
                  </a:lnTo>
                  <a:lnTo>
                    <a:pt x="265" y="29"/>
                  </a:lnTo>
                  <a:lnTo>
                    <a:pt x="248" y="36"/>
                  </a:lnTo>
                  <a:lnTo>
                    <a:pt x="229" y="40"/>
                  </a:lnTo>
                  <a:lnTo>
                    <a:pt x="210" y="43"/>
                  </a:lnTo>
                  <a:lnTo>
                    <a:pt x="191" y="47"/>
                  </a:lnTo>
                  <a:lnTo>
                    <a:pt x="172" y="48"/>
                  </a:lnTo>
                  <a:lnTo>
                    <a:pt x="153" y="48"/>
                  </a:lnTo>
                  <a:lnTo>
                    <a:pt x="134" y="48"/>
                  </a:lnTo>
                  <a:lnTo>
                    <a:pt x="114" y="46"/>
                  </a:lnTo>
                  <a:lnTo>
                    <a:pt x="95" y="43"/>
                  </a:lnTo>
                  <a:lnTo>
                    <a:pt x="76" y="41"/>
                  </a:lnTo>
                  <a:lnTo>
                    <a:pt x="57" y="38"/>
                  </a:lnTo>
                  <a:lnTo>
                    <a:pt x="38" y="35"/>
                  </a:lnTo>
                  <a:lnTo>
                    <a:pt x="18" y="30"/>
                  </a:lnTo>
                  <a:lnTo>
                    <a:pt x="0" y="26"/>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8" name="Freeform 80">
              <a:extLst>
                <a:ext uri="{FF2B5EF4-FFF2-40B4-BE49-F238E27FC236}">
                  <a16:creationId xmlns:a16="http://schemas.microsoft.com/office/drawing/2014/main" id="{869AF065-AF5C-538D-27BE-0033EEA20FBE}"/>
                </a:ext>
              </a:extLst>
            </p:cNvPr>
            <p:cNvSpPr>
              <a:spLocks/>
            </p:cNvSpPr>
            <p:nvPr/>
          </p:nvSpPr>
          <p:spPr bwMode="auto">
            <a:xfrm>
              <a:off x="8929688" y="6251575"/>
              <a:ext cx="109537" cy="73025"/>
            </a:xfrm>
            <a:custGeom>
              <a:avLst/>
              <a:gdLst>
                <a:gd name="T0" fmla="*/ 1 w 208"/>
                <a:gd name="T1" fmla="*/ 124 h 140"/>
                <a:gd name="T2" fmla="*/ 12 w 208"/>
                <a:gd name="T3" fmla="*/ 110 h 140"/>
                <a:gd name="T4" fmla="*/ 22 w 208"/>
                <a:gd name="T5" fmla="*/ 97 h 140"/>
                <a:gd name="T6" fmla="*/ 32 w 208"/>
                <a:gd name="T7" fmla="*/ 84 h 140"/>
                <a:gd name="T8" fmla="*/ 41 w 208"/>
                <a:gd name="T9" fmla="*/ 71 h 140"/>
                <a:gd name="T10" fmla="*/ 51 w 208"/>
                <a:gd name="T11" fmla="*/ 59 h 140"/>
                <a:gd name="T12" fmla="*/ 61 w 208"/>
                <a:gd name="T13" fmla="*/ 48 h 140"/>
                <a:gd name="T14" fmla="*/ 72 w 208"/>
                <a:gd name="T15" fmla="*/ 38 h 140"/>
                <a:gd name="T16" fmla="*/ 83 w 208"/>
                <a:gd name="T17" fmla="*/ 30 h 140"/>
                <a:gd name="T18" fmla="*/ 93 w 208"/>
                <a:gd name="T19" fmla="*/ 22 h 140"/>
                <a:gd name="T20" fmla="*/ 105 w 208"/>
                <a:gd name="T21" fmla="*/ 14 h 140"/>
                <a:gd name="T22" fmla="*/ 118 w 208"/>
                <a:gd name="T23" fmla="*/ 9 h 140"/>
                <a:gd name="T24" fmla="*/ 133 w 208"/>
                <a:gd name="T25" fmla="*/ 5 h 140"/>
                <a:gd name="T26" fmla="*/ 149 w 208"/>
                <a:gd name="T27" fmla="*/ 3 h 140"/>
                <a:gd name="T28" fmla="*/ 166 w 208"/>
                <a:gd name="T29" fmla="*/ 0 h 140"/>
                <a:gd name="T30" fmla="*/ 184 w 208"/>
                <a:gd name="T31" fmla="*/ 0 h 140"/>
                <a:gd name="T32" fmla="*/ 205 w 208"/>
                <a:gd name="T33" fmla="*/ 3 h 140"/>
                <a:gd name="T34" fmla="*/ 208 w 208"/>
                <a:gd name="T35" fmla="*/ 10 h 140"/>
                <a:gd name="T36" fmla="*/ 189 w 208"/>
                <a:gd name="T37" fmla="*/ 10 h 140"/>
                <a:gd name="T38" fmla="*/ 170 w 208"/>
                <a:gd name="T39" fmla="*/ 11 h 140"/>
                <a:gd name="T40" fmla="*/ 153 w 208"/>
                <a:gd name="T41" fmla="*/ 14 h 140"/>
                <a:gd name="T42" fmla="*/ 138 w 208"/>
                <a:gd name="T43" fmla="*/ 18 h 140"/>
                <a:gd name="T44" fmla="*/ 124 w 208"/>
                <a:gd name="T45" fmla="*/ 23 h 140"/>
                <a:gd name="T46" fmla="*/ 110 w 208"/>
                <a:gd name="T47" fmla="*/ 29 h 140"/>
                <a:gd name="T48" fmla="*/ 98 w 208"/>
                <a:gd name="T49" fmla="*/ 36 h 140"/>
                <a:gd name="T50" fmla="*/ 86 w 208"/>
                <a:gd name="T51" fmla="*/ 44 h 140"/>
                <a:gd name="T52" fmla="*/ 75 w 208"/>
                <a:gd name="T53" fmla="*/ 53 h 140"/>
                <a:gd name="T54" fmla="*/ 65 w 208"/>
                <a:gd name="T55" fmla="*/ 63 h 140"/>
                <a:gd name="T56" fmla="*/ 54 w 208"/>
                <a:gd name="T57" fmla="*/ 74 h 140"/>
                <a:gd name="T58" fmla="*/ 46 w 208"/>
                <a:gd name="T59" fmla="*/ 86 h 140"/>
                <a:gd name="T60" fmla="*/ 36 w 208"/>
                <a:gd name="T61" fmla="*/ 99 h 140"/>
                <a:gd name="T62" fmla="*/ 26 w 208"/>
                <a:gd name="T63" fmla="*/ 112 h 140"/>
                <a:gd name="T64" fmla="*/ 18 w 208"/>
                <a:gd name="T65" fmla="*/ 126 h 140"/>
                <a:gd name="T66" fmla="*/ 8 w 208"/>
                <a:gd name="T67" fmla="*/ 140 h 140"/>
                <a:gd name="T68" fmla="*/ 0 w 208"/>
                <a:gd name="T69" fmla="*/ 137 h 140"/>
                <a:gd name="T70" fmla="*/ 1 w 208"/>
                <a:gd name="T71"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140">
                  <a:moveTo>
                    <a:pt x="1" y="124"/>
                  </a:moveTo>
                  <a:lnTo>
                    <a:pt x="12" y="110"/>
                  </a:lnTo>
                  <a:lnTo>
                    <a:pt x="22" y="97"/>
                  </a:lnTo>
                  <a:lnTo>
                    <a:pt x="32" y="84"/>
                  </a:lnTo>
                  <a:lnTo>
                    <a:pt x="41" y="71"/>
                  </a:lnTo>
                  <a:lnTo>
                    <a:pt x="51" y="59"/>
                  </a:lnTo>
                  <a:lnTo>
                    <a:pt x="61" y="48"/>
                  </a:lnTo>
                  <a:lnTo>
                    <a:pt x="72" y="38"/>
                  </a:lnTo>
                  <a:lnTo>
                    <a:pt x="83" y="30"/>
                  </a:lnTo>
                  <a:lnTo>
                    <a:pt x="93" y="22"/>
                  </a:lnTo>
                  <a:lnTo>
                    <a:pt x="105" y="14"/>
                  </a:lnTo>
                  <a:lnTo>
                    <a:pt x="118" y="9"/>
                  </a:lnTo>
                  <a:lnTo>
                    <a:pt x="133" y="5"/>
                  </a:lnTo>
                  <a:lnTo>
                    <a:pt x="149" y="3"/>
                  </a:lnTo>
                  <a:lnTo>
                    <a:pt x="166" y="0"/>
                  </a:lnTo>
                  <a:lnTo>
                    <a:pt x="184" y="0"/>
                  </a:lnTo>
                  <a:lnTo>
                    <a:pt x="205" y="3"/>
                  </a:lnTo>
                  <a:lnTo>
                    <a:pt x="208" y="10"/>
                  </a:lnTo>
                  <a:lnTo>
                    <a:pt x="189" y="10"/>
                  </a:lnTo>
                  <a:lnTo>
                    <a:pt x="170" y="11"/>
                  </a:lnTo>
                  <a:lnTo>
                    <a:pt x="153" y="14"/>
                  </a:lnTo>
                  <a:lnTo>
                    <a:pt x="138" y="18"/>
                  </a:lnTo>
                  <a:lnTo>
                    <a:pt x="124" y="23"/>
                  </a:lnTo>
                  <a:lnTo>
                    <a:pt x="110" y="29"/>
                  </a:lnTo>
                  <a:lnTo>
                    <a:pt x="98" y="36"/>
                  </a:lnTo>
                  <a:lnTo>
                    <a:pt x="86" y="44"/>
                  </a:lnTo>
                  <a:lnTo>
                    <a:pt x="75" y="53"/>
                  </a:lnTo>
                  <a:lnTo>
                    <a:pt x="65" y="63"/>
                  </a:lnTo>
                  <a:lnTo>
                    <a:pt x="54" y="74"/>
                  </a:lnTo>
                  <a:lnTo>
                    <a:pt x="46" y="86"/>
                  </a:lnTo>
                  <a:lnTo>
                    <a:pt x="36" y="99"/>
                  </a:lnTo>
                  <a:lnTo>
                    <a:pt x="26" y="112"/>
                  </a:lnTo>
                  <a:lnTo>
                    <a:pt x="18" y="126"/>
                  </a:lnTo>
                  <a:lnTo>
                    <a:pt x="8" y="140"/>
                  </a:lnTo>
                  <a:lnTo>
                    <a:pt x="0" y="137"/>
                  </a:lnTo>
                  <a:lnTo>
                    <a:pt x="1"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9" name="Freeform 81">
              <a:extLst>
                <a:ext uri="{FF2B5EF4-FFF2-40B4-BE49-F238E27FC236}">
                  <a16:creationId xmlns:a16="http://schemas.microsoft.com/office/drawing/2014/main" id="{31FE0118-6A48-5085-FDC2-E733CB4543B3}"/>
                </a:ext>
              </a:extLst>
            </p:cNvPr>
            <p:cNvSpPr>
              <a:spLocks/>
            </p:cNvSpPr>
            <p:nvPr/>
          </p:nvSpPr>
          <p:spPr bwMode="auto">
            <a:xfrm>
              <a:off x="8996363" y="6500813"/>
              <a:ext cx="58737" cy="130175"/>
            </a:xfrm>
            <a:custGeom>
              <a:avLst/>
              <a:gdLst>
                <a:gd name="T0" fmla="*/ 0 w 111"/>
                <a:gd name="T1" fmla="*/ 13 h 245"/>
                <a:gd name="T2" fmla="*/ 19 w 111"/>
                <a:gd name="T3" fmla="*/ 6 h 245"/>
                <a:gd name="T4" fmla="*/ 19 w 111"/>
                <a:gd name="T5" fmla="*/ 21 h 245"/>
                <a:gd name="T6" fmla="*/ 27 w 111"/>
                <a:gd name="T7" fmla="*/ 27 h 245"/>
                <a:gd name="T8" fmla="*/ 41 w 111"/>
                <a:gd name="T9" fmla="*/ 33 h 245"/>
                <a:gd name="T10" fmla="*/ 54 w 111"/>
                <a:gd name="T11" fmla="*/ 36 h 245"/>
                <a:gd name="T12" fmla="*/ 68 w 111"/>
                <a:gd name="T13" fmla="*/ 37 h 245"/>
                <a:gd name="T14" fmla="*/ 79 w 111"/>
                <a:gd name="T15" fmla="*/ 33 h 245"/>
                <a:gd name="T16" fmla="*/ 89 w 111"/>
                <a:gd name="T17" fmla="*/ 25 h 245"/>
                <a:gd name="T18" fmla="*/ 94 w 111"/>
                <a:gd name="T19" fmla="*/ 21 h 245"/>
                <a:gd name="T20" fmla="*/ 98 w 111"/>
                <a:gd name="T21" fmla="*/ 21 h 245"/>
                <a:gd name="T22" fmla="*/ 95 w 111"/>
                <a:gd name="T23" fmla="*/ 19 h 245"/>
                <a:gd name="T24" fmla="*/ 108 w 111"/>
                <a:gd name="T25" fmla="*/ 6 h 245"/>
                <a:gd name="T26" fmla="*/ 109 w 111"/>
                <a:gd name="T27" fmla="*/ 13 h 245"/>
                <a:gd name="T28" fmla="*/ 94 w 111"/>
                <a:gd name="T29" fmla="*/ 39 h 245"/>
                <a:gd name="T30" fmla="*/ 66 w 111"/>
                <a:gd name="T31" fmla="*/ 59 h 245"/>
                <a:gd name="T32" fmla="*/ 50 w 111"/>
                <a:gd name="T33" fmla="*/ 62 h 245"/>
                <a:gd name="T34" fmla="*/ 61 w 111"/>
                <a:gd name="T35" fmla="*/ 64 h 245"/>
                <a:gd name="T36" fmla="*/ 73 w 111"/>
                <a:gd name="T37" fmla="*/ 68 h 245"/>
                <a:gd name="T38" fmla="*/ 85 w 111"/>
                <a:gd name="T39" fmla="*/ 75 h 245"/>
                <a:gd name="T40" fmla="*/ 97 w 111"/>
                <a:gd name="T41" fmla="*/ 86 h 245"/>
                <a:gd name="T42" fmla="*/ 107 w 111"/>
                <a:gd name="T43" fmla="*/ 115 h 245"/>
                <a:gd name="T44" fmla="*/ 111 w 111"/>
                <a:gd name="T45" fmla="*/ 139 h 245"/>
                <a:gd name="T46" fmla="*/ 94 w 111"/>
                <a:gd name="T47" fmla="*/ 176 h 245"/>
                <a:gd name="T48" fmla="*/ 67 w 111"/>
                <a:gd name="T49" fmla="*/ 190 h 245"/>
                <a:gd name="T50" fmla="*/ 76 w 111"/>
                <a:gd name="T51" fmla="*/ 207 h 245"/>
                <a:gd name="T52" fmla="*/ 83 w 111"/>
                <a:gd name="T53" fmla="*/ 215 h 245"/>
                <a:gd name="T54" fmla="*/ 92 w 111"/>
                <a:gd name="T55" fmla="*/ 221 h 245"/>
                <a:gd name="T56" fmla="*/ 102 w 111"/>
                <a:gd name="T57" fmla="*/ 226 h 245"/>
                <a:gd name="T58" fmla="*/ 111 w 111"/>
                <a:gd name="T59" fmla="*/ 234 h 245"/>
                <a:gd name="T60" fmla="*/ 67 w 111"/>
                <a:gd name="T61" fmla="*/ 226 h 245"/>
                <a:gd name="T62" fmla="*/ 52 w 111"/>
                <a:gd name="T63" fmla="*/ 200 h 245"/>
                <a:gd name="T64" fmla="*/ 42 w 111"/>
                <a:gd name="T65" fmla="*/ 187 h 245"/>
                <a:gd name="T66" fmla="*/ 39 w 111"/>
                <a:gd name="T67" fmla="*/ 161 h 245"/>
                <a:gd name="T68" fmla="*/ 44 w 111"/>
                <a:gd name="T69" fmla="*/ 136 h 245"/>
                <a:gd name="T70" fmla="*/ 59 w 111"/>
                <a:gd name="T71" fmla="*/ 137 h 245"/>
                <a:gd name="T72" fmla="*/ 59 w 111"/>
                <a:gd name="T73" fmla="*/ 155 h 245"/>
                <a:gd name="T74" fmla="*/ 64 w 111"/>
                <a:gd name="T75" fmla="*/ 166 h 245"/>
                <a:gd name="T76" fmla="*/ 79 w 111"/>
                <a:gd name="T77" fmla="*/ 163 h 245"/>
                <a:gd name="T78" fmla="*/ 85 w 111"/>
                <a:gd name="T79" fmla="*/ 104 h 245"/>
                <a:gd name="T80" fmla="*/ 67 w 111"/>
                <a:gd name="T81" fmla="*/ 89 h 245"/>
                <a:gd name="T82" fmla="*/ 45 w 111"/>
                <a:gd name="T83" fmla="*/ 79 h 245"/>
                <a:gd name="T84" fmla="*/ 24 w 111"/>
                <a:gd name="T85" fmla="*/ 68 h 245"/>
                <a:gd name="T86" fmla="*/ 4 w 111"/>
                <a:gd name="T87" fmla="*/ 49 h 245"/>
                <a:gd name="T88" fmla="*/ 0 w 111"/>
                <a:gd name="T89" fmla="*/ 1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245">
                  <a:moveTo>
                    <a:pt x="0" y="16"/>
                  </a:moveTo>
                  <a:lnTo>
                    <a:pt x="0" y="13"/>
                  </a:lnTo>
                  <a:lnTo>
                    <a:pt x="10" y="0"/>
                  </a:lnTo>
                  <a:lnTo>
                    <a:pt x="19" y="6"/>
                  </a:lnTo>
                  <a:lnTo>
                    <a:pt x="19" y="9"/>
                  </a:lnTo>
                  <a:lnTo>
                    <a:pt x="19" y="21"/>
                  </a:lnTo>
                  <a:lnTo>
                    <a:pt x="20" y="24"/>
                  </a:lnTo>
                  <a:lnTo>
                    <a:pt x="27" y="27"/>
                  </a:lnTo>
                  <a:lnTo>
                    <a:pt x="34" y="30"/>
                  </a:lnTo>
                  <a:lnTo>
                    <a:pt x="41" y="33"/>
                  </a:lnTo>
                  <a:lnTo>
                    <a:pt x="47" y="35"/>
                  </a:lnTo>
                  <a:lnTo>
                    <a:pt x="54" y="36"/>
                  </a:lnTo>
                  <a:lnTo>
                    <a:pt x="60" y="37"/>
                  </a:lnTo>
                  <a:lnTo>
                    <a:pt x="68" y="37"/>
                  </a:lnTo>
                  <a:lnTo>
                    <a:pt x="74" y="36"/>
                  </a:lnTo>
                  <a:lnTo>
                    <a:pt x="79" y="33"/>
                  </a:lnTo>
                  <a:lnTo>
                    <a:pt x="86" y="35"/>
                  </a:lnTo>
                  <a:lnTo>
                    <a:pt x="89" y="25"/>
                  </a:lnTo>
                  <a:lnTo>
                    <a:pt x="93" y="23"/>
                  </a:lnTo>
                  <a:lnTo>
                    <a:pt x="94" y="21"/>
                  </a:lnTo>
                  <a:lnTo>
                    <a:pt x="95" y="20"/>
                  </a:lnTo>
                  <a:lnTo>
                    <a:pt x="98" y="21"/>
                  </a:lnTo>
                  <a:lnTo>
                    <a:pt x="98" y="21"/>
                  </a:lnTo>
                  <a:lnTo>
                    <a:pt x="95" y="19"/>
                  </a:lnTo>
                  <a:lnTo>
                    <a:pt x="97" y="3"/>
                  </a:lnTo>
                  <a:lnTo>
                    <a:pt x="108" y="6"/>
                  </a:lnTo>
                  <a:lnTo>
                    <a:pt x="103" y="11"/>
                  </a:lnTo>
                  <a:lnTo>
                    <a:pt x="109" y="13"/>
                  </a:lnTo>
                  <a:lnTo>
                    <a:pt x="99" y="36"/>
                  </a:lnTo>
                  <a:lnTo>
                    <a:pt x="94" y="39"/>
                  </a:lnTo>
                  <a:lnTo>
                    <a:pt x="82" y="52"/>
                  </a:lnTo>
                  <a:lnTo>
                    <a:pt x="66" y="59"/>
                  </a:lnTo>
                  <a:lnTo>
                    <a:pt x="39" y="53"/>
                  </a:lnTo>
                  <a:lnTo>
                    <a:pt x="50" y="62"/>
                  </a:lnTo>
                  <a:lnTo>
                    <a:pt x="56" y="63"/>
                  </a:lnTo>
                  <a:lnTo>
                    <a:pt x="61" y="64"/>
                  </a:lnTo>
                  <a:lnTo>
                    <a:pt x="68" y="66"/>
                  </a:lnTo>
                  <a:lnTo>
                    <a:pt x="73" y="68"/>
                  </a:lnTo>
                  <a:lnTo>
                    <a:pt x="80" y="70"/>
                  </a:lnTo>
                  <a:lnTo>
                    <a:pt x="85" y="75"/>
                  </a:lnTo>
                  <a:lnTo>
                    <a:pt x="92" y="79"/>
                  </a:lnTo>
                  <a:lnTo>
                    <a:pt x="97" y="86"/>
                  </a:lnTo>
                  <a:lnTo>
                    <a:pt x="103" y="102"/>
                  </a:lnTo>
                  <a:lnTo>
                    <a:pt x="107" y="115"/>
                  </a:lnTo>
                  <a:lnTo>
                    <a:pt x="111" y="127"/>
                  </a:lnTo>
                  <a:lnTo>
                    <a:pt x="111" y="139"/>
                  </a:lnTo>
                  <a:lnTo>
                    <a:pt x="109" y="152"/>
                  </a:lnTo>
                  <a:lnTo>
                    <a:pt x="94" y="176"/>
                  </a:lnTo>
                  <a:lnTo>
                    <a:pt x="83" y="184"/>
                  </a:lnTo>
                  <a:lnTo>
                    <a:pt x="67" y="190"/>
                  </a:lnTo>
                  <a:lnTo>
                    <a:pt x="72" y="201"/>
                  </a:lnTo>
                  <a:lnTo>
                    <a:pt x="76" y="207"/>
                  </a:lnTo>
                  <a:lnTo>
                    <a:pt x="79" y="211"/>
                  </a:lnTo>
                  <a:lnTo>
                    <a:pt x="83" y="215"/>
                  </a:lnTo>
                  <a:lnTo>
                    <a:pt x="87" y="219"/>
                  </a:lnTo>
                  <a:lnTo>
                    <a:pt x="92" y="221"/>
                  </a:lnTo>
                  <a:lnTo>
                    <a:pt x="97" y="224"/>
                  </a:lnTo>
                  <a:lnTo>
                    <a:pt x="102" y="226"/>
                  </a:lnTo>
                  <a:lnTo>
                    <a:pt x="106" y="229"/>
                  </a:lnTo>
                  <a:lnTo>
                    <a:pt x="111" y="234"/>
                  </a:lnTo>
                  <a:lnTo>
                    <a:pt x="105" y="245"/>
                  </a:lnTo>
                  <a:lnTo>
                    <a:pt x="67" y="226"/>
                  </a:lnTo>
                  <a:lnTo>
                    <a:pt x="56" y="213"/>
                  </a:lnTo>
                  <a:lnTo>
                    <a:pt x="52" y="200"/>
                  </a:lnTo>
                  <a:lnTo>
                    <a:pt x="46" y="193"/>
                  </a:lnTo>
                  <a:lnTo>
                    <a:pt x="42" y="187"/>
                  </a:lnTo>
                  <a:lnTo>
                    <a:pt x="40" y="174"/>
                  </a:lnTo>
                  <a:lnTo>
                    <a:pt x="39" y="161"/>
                  </a:lnTo>
                  <a:lnTo>
                    <a:pt x="41" y="149"/>
                  </a:lnTo>
                  <a:lnTo>
                    <a:pt x="44" y="136"/>
                  </a:lnTo>
                  <a:lnTo>
                    <a:pt x="50" y="132"/>
                  </a:lnTo>
                  <a:lnTo>
                    <a:pt x="59" y="137"/>
                  </a:lnTo>
                  <a:lnTo>
                    <a:pt x="60" y="141"/>
                  </a:lnTo>
                  <a:lnTo>
                    <a:pt x="59" y="155"/>
                  </a:lnTo>
                  <a:lnTo>
                    <a:pt x="63" y="163"/>
                  </a:lnTo>
                  <a:lnTo>
                    <a:pt x="64" y="166"/>
                  </a:lnTo>
                  <a:lnTo>
                    <a:pt x="72" y="168"/>
                  </a:lnTo>
                  <a:lnTo>
                    <a:pt x="79" y="163"/>
                  </a:lnTo>
                  <a:lnTo>
                    <a:pt x="94" y="141"/>
                  </a:lnTo>
                  <a:lnTo>
                    <a:pt x="85" y="104"/>
                  </a:lnTo>
                  <a:lnTo>
                    <a:pt x="77" y="95"/>
                  </a:lnTo>
                  <a:lnTo>
                    <a:pt x="67" y="89"/>
                  </a:lnTo>
                  <a:lnTo>
                    <a:pt x="56" y="83"/>
                  </a:lnTo>
                  <a:lnTo>
                    <a:pt x="45" y="79"/>
                  </a:lnTo>
                  <a:lnTo>
                    <a:pt x="34" y="75"/>
                  </a:lnTo>
                  <a:lnTo>
                    <a:pt x="24" y="68"/>
                  </a:lnTo>
                  <a:lnTo>
                    <a:pt x="14" y="61"/>
                  </a:lnTo>
                  <a:lnTo>
                    <a:pt x="4" y="49"/>
                  </a:lnTo>
                  <a:lnTo>
                    <a:pt x="0" y="41"/>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0" name="Freeform 82">
              <a:extLst>
                <a:ext uri="{FF2B5EF4-FFF2-40B4-BE49-F238E27FC236}">
                  <a16:creationId xmlns:a16="http://schemas.microsoft.com/office/drawing/2014/main" id="{3E650F10-39B0-8EBB-5ADA-3B79A1A654A0}"/>
                </a:ext>
              </a:extLst>
            </p:cNvPr>
            <p:cNvSpPr>
              <a:spLocks/>
            </p:cNvSpPr>
            <p:nvPr/>
          </p:nvSpPr>
          <p:spPr bwMode="auto">
            <a:xfrm>
              <a:off x="9018588" y="6477000"/>
              <a:ext cx="44450" cy="15875"/>
            </a:xfrm>
            <a:custGeom>
              <a:avLst/>
              <a:gdLst>
                <a:gd name="T0" fmla="*/ 0 w 83"/>
                <a:gd name="T1" fmla="*/ 1 h 28"/>
                <a:gd name="T2" fmla="*/ 10 w 83"/>
                <a:gd name="T3" fmla="*/ 0 h 28"/>
                <a:gd name="T4" fmla="*/ 21 w 83"/>
                <a:gd name="T5" fmla="*/ 1 h 28"/>
                <a:gd name="T6" fmla="*/ 34 w 83"/>
                <a:gd name="T7" fmla="*/ 2 h 28"/>
                <a:gd name="T8" fmla="*/ 47 w 83"/>
                <a:gd name="T9" fmla="*/ 4 h 28"/>
                <a:gd name="T10" fmla="*/ 59 w 83"/>
                <a:gd name="T11" fmla="*/ 8 h 28"/>
                <a:gd name="T12" fmla="*/ 69 w 83"/>
                <a:gd name="T13" fmla="*/ 13 h 28"/>
                <a:gd name="T14" fmla="*/ 78 w 83"/>
                <a:gd name="T15" fmla="*/ 19 h 28"/>
                <a:gd name="T16" fmla="*/ 83 w 83"/>
                <a:gd name="T17" fmla="*/ 28 h 28"/>
                <a:gd name="T18" fmla="*/ 70 w 83"/>
                <a:gd name="T19" fmla="*/ 21 h 28"/>
                <a:gd name="T20" fmla="*/ 63 w 83"/>
                <a:gd name="T21" fmla="*/ 23 h 28"/>
                <a:gd name="T22" fmla="*/ 56 w 83"/>
                <a:gd name="T23" fmla="*/ 14 h 28"/>
                <a:gd name="T24" fmla="*/ 54 w 83"/>
                <a:gd name="T25" fmla="*/ 18 h 28"/>
                <a:gd name="T26" fmla="*/ 40 w 83"/>
                <a:gd name="T27" fmla="*/ 9 h 28"/>
                <a:gd name="T28" fmla="*/ 37 w 83"/>
                <a:gd name="T29" fmla="*/ 12 h 28"/>
                <a:gd name="T30" fmla="*/ 36 w 83"/>
                <a:gd name="T31" fmla="*/ 9 h 28"/>
                <a:gd name="T32" fmla="*/ 9 w 83"/>
                <a:gd name="T33" fmla="*/ 9 h 28"/>
                <a:gd name="T34" fmla="*/ 0 w 83"/>
                <a:gd name="T35"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8">
                  <a:moveTo>
                    <a:pt x="0" y="1"/>
                  </a:moveTo>
                  <a:lnTo>
                    <a:pt x="10" y="0"/>
                  </a:lnTo>
                  <a:lnTo>
                    <a:pt x="21" y="1"/>
                  </a:lnTo>
                  <a:lnTo>
                    <a:pt x="34" y="2"/>
                  </a:lnTo>
                  <a:lnTo>
                    <a:pt x="47" y="4"/>
                  </a:lnTo>
                  <a:lnTo>
                    <a:pt x="59" y="8"/>
                  </a:lnTo>
                  <a:lnTo>
                    <a:pt x="69" y="13"/>
                  </a:lnTo>
                  <a:lnTo>
                    <a:pt x="78" y="19"/>
                  </a:lnTo>
                  <a:lnTo>
                    <a:pt x="83" y="28"/>
                  </a:lnTo>
                  <a:lnTo>
                    <a:pt x="70" y="21"/>
                  </a:lnTo>
                  <a:lnTo>
                    <a:pt x="63" y="23"/>
                  </a:lnTo>
                  <a:lnTo>
                    <a:pt x="56" y="14"/>
                  </a:lnTo>
                  <a:lnTo>
                    <a:pt x="54" y="18"/>
                  </a:lnTo>
                  <a:lnTo>
                    <a:pt x="40" y="9"/>
                  </a:lnTo>
                  <a:lnTo>
                    <a:pt x="37" y="12"/>
                  </a:lnTo>
                  <a:lnTo>
                    <a:pt x="36" y="9"/>
                  </a:lnTo>
                  <a:lnTo>
                    <a:pt x="9" y="9"/>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1" name="Line 83">
              <a:extLst>
                <a:ext uri="{FF2B5EF4-FFF2-40B4-BE49-F238E27FC236}">
                  <a16:creationId xmlns:a16="http://schemas.microsoft.com/office/drawing/2014/main" id="{A347CD80-D485-21E2-1D93-15766702210C}"/>
                </a:ext>
              </a:extLst>
            </p:cNvPr>
            <p:cNvSpPr>
              <a:spLocks noChangeShapeType="1"/>
            </p:cNvSpPr>
            <p:nvPr/>
          </p:nvSpPr>
          <p:spPr bwMode="auto">
            <a:xfrm>
              <a:off x="8228013" y="6242050"/>
              <a:ext cx="476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2" name="Freeform 84">
              <a:extLst>
                <a:ext uri="{FF2B5EF4-FFF2-40B4-BE49-F238E27FC236}">
                  <a16:creationId xmlns:a16="http://schemas.microsoft.com/office/drawing/2014/main" id="{1457D2C7-D189-565A-46DF-BF74F884BB49}"/>
                </a:ext>
              </a:extLst>
            </p:cNvPr>
            <p:cNvSpPr>
              <a:spLocks/>
            </p:cNvSpPr>
            <p:nvPr/>
          </p:nvSpPr>
          <p:spPr bwMode="auto">
            <a:xfrm>
              <a:off x="8264525" y="6521450"/>
              <a:ext cx="74613" cy="85725"/>
            </a:xfrm>
            <a:custGeom>
              <a:avLst/>
              <a:gdLst>
                <a:gd name="T0" fmla="*/ 87 w 141"/>
                <a:gd name="T1" fmla="*/ 161 h 161"/>
                <a:gd name="T2" fmla="*/ 141 w 141"/>
                <a:gd name="T3" fmla="*/ 78 h 161"/>
                <a:gd name="T4" fmla="*/ 127 w 141"/>
                <a:gd name="T5" fmla="*/ 70 h 161"/>
                <a:gd name="T6" fmla="*/ 114 w 141"/>
                <a:gd name="T7" fmla="*/ 62 h 161"/>
                <a:gd name="T8" fmla="*/ 101 w 141"/>
                <a:gd name="T9" fmla="*/ 53 h 161"/>
                <a:gd name="T10" fmla="*/ 89 w 141"/>
                <a:gd name="T11" fmla="*/ 43 h 161"/>
                <a:gd name="T12" fmla="*/ 78 w 141"/>
                <a:gd name="T13" fmla="*/ 32 h 161"/>
                <a:gd name="T14" fmla="*/ 67 w 141"/>
                <a:gd name="T15" fmla="*/ 23 h 161"/>
                <a:gd name="T16" fmla="*/ 56 w 141"/>
                <a:gd name="T17" fmla="*/ 11 h 161"/>
                <a:gd name="T18" fmla="*/ 44 w 141"/>
                <a:gd name="T19" fmla="*/ 0 h 161"/>
                <a:gd name="T20" fmla="*/ 2 w 141"/>
                <a:gd name="T21" fmla="*/ 62 h 161"/>
                <a:gd name="T22" fmla="*/ 6 w 141"/>
                <a:gd name="T23" fmla="*/ 69 h 161"/>
                <a:gd name="T24" fmla="*/ 0 w 141"/>
                <a:gd name="T25" fmla="*/ 85 h 161"/>
                <a:gd name="T26" fmla="*/ 22 w 141"/>
                <a:gd name="T27" fmla="*/ 120 h 161"/>
                <a:gd name="T28" fmla="*/ 25 w 141"/>
                <a:gd name="T29" fmla="*/ 122 h 161"/>
                <a:gd name="T30" fmla="*/ 33 w 141"/>
                <a:gd name="T31" fmla="*/ 127 h 161"/>
                <a:gd name="T32" fmla="*/ 43 w 141"/>
                <a:gd name="T33" fmla="*/ 133 h 161"/>
                <a:gd name="T34" fmla="*/ 55 w 141"/>
                <a:gd name="T35" fmla="*/ 141 h 161"/>
                <a:gd name="T36" fmla="*/ 67 w 141"/>
                <a:gd name="T37" fmla="*/ 148 h 161"/>
                <a:gd name="T38" fmla="*/ 77 w 141"/>
                <a:gd name="T39" fmla="*/ 155 h 161"/>
                <a:gd name="T40" fmla="*/ 85 w 141"/>
                <a:gd name="T41" fmla="*/ 159 h 161"/>
                <a:gd name="T42" fmla="*/ 87 w 141"/>
                <a:gd name="T43"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1" h="161">
                  <a:moveTo>
                    <a:pt x="87" y="161"/>
                  </a:moveTo>
                  <a:lnTo>
                    <a:pt x="141" y="78"/>
                  </a:lnTo>
                  <a:lnTo>
                    <a:pt x="127" y="70"/>
                  </a:lnTo>
                  <a:lnTo>
                    <a:pt x="114" y="62"/>
                  </a:lnTo>
                  <a:lnTo>
                    <a:pt x="101" y="53"/>
                  </a:lnTo>
                  <a:lnTo>
                    <a:pt x="89" y="43"/>
                  </a:lnTo>
                  <a:lnTo>
                    <a:pt x="78" y="32"/>
                  </a:lnTo>
                  <a:lnTo>
                    <a:pt x="67" y="23"/>
                  </a:lnTo>
                  <a:lnTo>
                    <a:pt x="56" y="11"/>
                  </a:lnTo>
                  <a:lnTo>
                    <a:pt x="44" y="0"/>
                  </a:lnTo>
                  <a:lnTo>
                    <a:pt x="2" y="62"/>
                  </a:lnTo>
                  <a:lnTo>
                    <a:pt x="6" y="69"/>
                  </a:lnTo>
                  <a:lnTo>
                    <a:pt x="0" y="85"/>
                  </a:lnTo>
                  <a:lnTo>
                    <a:pt x="22" y="120"/>
                  </a:lnTo>
                  <a:lnTo>
                    <a:pt x="25" y="122"/>
                  </a:lnTo>
                  <a:lnTo>
                    <a:pt x="33" y="127"/>
                  </a:lnTo>
                  <a:lnTo>
                    <a:pt x="43" y="133"/>
                  </a:lnTo>
                  <a:lnTo>
                    <a:pt x="55" y="141"/>
                  </a:lnTo>
                  <a:lnTo>
                    <a:pt x="67" y="148"/>
                  </a:lnTo>
                  <a:lnTo>
                    <a:pt x="77" y="155"/>
                  </a:lnTo>
                  <a:lnTo>
                    <a:pt x="85" y="159"/>
                  </a:lnTo>
                  <a:lnTo>
                    <a:pt x="87"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3" name="Freeform 85">
              <a:extLst>
                <a:ext uri="{FF2B5EF4-FFF2-40B4-BE49-F238E27FC236}">
                  <a16:creationId xmlns:a16="http://schemas.microsoft.com/office/drawing/2014/main" id="{791E8B2F-E8D7-11F6-51E2-E6E34469CEB4}"/>
                </a:ext>
              </a:extLst>
            </p:cNvPr>
            <p:cNvSpPr>
              <a:spLocks/>
            </p:cNvSpPr>
            <p:nvPr/>
          </p:nvSpPr>
          <p:spPr bwMode="auto">
            <a:xfrm>
              <a:off x="8701088" y="6308725"/>
              <a:ext cx="125412" cy="47625"/>
            </a:xfrm>
            <a:custGeom>
              <a:avLst/>
              <a:gdLst>
                <a:gd name="T0" fmla="*/ 8 w 237"/>
                <a:gd name="T1" fmla="*/ 54 h 90"/>
                <a:gd name="T2" fmla="*/ 19 w 237"/>
                <a:gd name="T3" fmla="*/ 54 h 90"/>
                <a:gd name="T4" fmla="*/ 29 w 237"/>
                <a:gd name="T5" fmla="*/ 51 h 90"/>
                <a:gd name="T6" fmla="*/ 40 w 237"/>
                <a:gd name="T7" fmla="*/ 50 h 90"/>
                <a:gd name="T8" fmla="*/ 51 w 237"/>
                <a:gd name="T9" fmla="*/ 47 h 90"/>
                <a:gd name="T10" fmla="*/ 61 w 237"/>
                <a:gd name="T11" fmla="*/ 45 h 90"/>
                <a:gd name="T12" fmla="*/ 71 w 237"/>
                <a:gd name="T13" fmla="*/ 44 h 90"/>
                <a:gd name="T14" fmla="*/ 81 w 237"/>
                <a:gd name="T15" fmla="*/ 42 h 90"/>
                <a:gd name="T16" fmla="*/ 90 w 237"/>
                <a:gd name="T17" fmla="*/ 42 h 90"/>
                <a:gd name="T18" fmla="*/ 92 w 237"/>
                <a:gd name="T19" fmla="*/ 38 h 90"/>
                <a:gd name="T20" fmla="*/ 97 w 237"/>
                <a:gd name="T21" fmla="*/ 33 h 90"/>
                <a:gd name="T22" fmla="*/ 105 w 237"/>
                <a:gd name="T23" fmla="*/ 28 h 90"/>
                <a:gd name="T24" fmla="*/ 113 w 237"/>
                <a:gd name="T25" fmla="*/ 22 h 90"/>
                <a:gd name="T26" fmla="*/ 123 w 237"/>
                <a:gd name="T27" fmla="*/ 16 h 90"/>
                <a:gd name="T28" fmla="*/ 132 w 237"/>
                <a:gd name="T29" fmla="*/ 11 h 90"/>
                <a:gd name="T30" fmla="*/ 138 w 237"/>
                <a:gd name="T31" fmla="*/ 8 h 90"/>
                <a:gd name="T32" fmla="*/ 143 w 237"/>
                <a:gd name="T33" fmla="*/ 6 h 90"/>
                <a:gd name="T34" fmla="*/ 149 w 237"/>
                <a:gd name="T35" fmla="*/ 6 h 90"/>
                <a:gd name="T36" fmla="*/ 159 w 237"/>
                <a:gd name="T37" fmla="*/ 5 h 90"/>
                <a:gd name="T38" fmla="*/ 172 w 237"/>
                <a:gd name="T39" fmla="*/ 3 h 90"/>
                <a:gd name="T40" fmla="*/ 186 w 237"/>
                <a:gd name="T41" fmla="*/ 2 h 90"/>
                <a:gd name="T42" fmla="*/ 199 w 237"/>
                <a:gd name="T43" fmla="*/ 1 h 90"/>
                <a:gd name="T44" fmla="*/ 212 w 237"/>
                <a:gd name="T45" fmla="*/ 0 h 90"/>
                <a:gd name="T46" fmla="*/ 222 w 237"/>
                <a:gd name="T47" fmla="*/ 0 h 90"/>
                <a:gd name="T48" fmla="*/ 228 w 237"/>
                <a:gd name="T49" fmla="*/ 1 h 90"/>
                <a:gd name="T50" fmla="*/ 228 w 237"/>
                <a:gd name="T51" fmla="*/ 6 h 90"/>
                <a:gd name="T52" fmla="*/ 236 w 237"/>
                <a:gd name="T53" fmla="*/ 11 h 90"/>
                <a:gd name="T54" fmla="*/ 237 w 237"/>
                <a:gd name="T55" fmla="*/ 14 h 90"/>
                <a:gd name="T56" fmla="*/ 231 w 237"/>
                <a:gd name="T57" fmla="*/ 15 h 90"/>
                <a:gd name="T58" fmla="*/ 223 w 237"/>
                <a:gd name="T59" fmla="*/ 16 h 90"/>
                <a:gd name="T60" fmla="*/ 211 w 237"/>
                <a:gd name="T61" fmla="*/ 17 h 90"/>
                <a:gd name="T62" fmla="*/ 197 w 237"/>
                <a:gd name="T63" fmla="*/ 19 h 90"/>
                <a:gd name="T64" fmla="*/ 184 w 237"/>
                <a:gd name="T65" fmla="*/ 24 h 90"/>
                <a:gd name="T66" fmla="*/ 171 w 237"/>
                <a:gd name="T67" fmla="*/ 32 h 90"/>
                <a:gd name="T68" fmla="*/ 171 w 237"/>
                <a:gd name="T69" fmla="*/ 36 h 90"/>
                <a:gd name="T70" fmla="*/ 162 w 237"/>
                <a:gd name="T71" fmla="*/ 43 h 90"/>
                <a:gd name="T72" fmla="*/ 150 w 237"/>
                <a:gd name="T73" fmla="*/ 49 h 90"/>
                <a:gd name="T74" fmla="*/ 137 w 237"/>
                <a:gd name="T75" fmla="*/ 56 h 90"/>
                <a:gd name="T76" fmla="*/ 124 w 237"/>
                <a:gd name="T77" fmla="*/ 61 h 90"/>
                <a:gd name="T78" fmla="*/ 111 w 237"/>
                <a:gd name="T79" fmla="*/ 67 h 90"/>
                <a:gd name="T80" fmla="*/ 100 w 237"/>
                <a:gd name="T81" fmla="*/ 73 h 90"/>
                <a:gd name="T82" fmla="*/ 91 w 237"/>
                <a:gd name="T83" fmla="*/ 80 h 90"/>
                <a:gd name="T84" fmla="*/ 85 w 237"/>
                <a:gd name="T85" fmla="*/ 86 h 90"/>
                <a:gd name="T86" fmla="*/ 8 w 237"/>
                <a:gd name="T87" fmla="*/ 90 h 90"/>
                <a:gd name="T88" fmla="*/ 5 w 237"/>
                <a:gd name="T89" fmla="*/ 82 h 90"/>
                <a:gd name="T90" fmla="*/ 3 w 237"/>
                <a:gd name="T91" fmla="*/ 69 h 90"/>
                <a:gd name="T92" fmla="*/ 2 w 237"/>
                <a:gd name="T93" fmla="*/ 58 h 90"/>
                <a:gd name="T94" fmla="*/ 0 w 237"/>
                <a:gd name="T95" fmla="*/ 54 h 90"/>
                <a:gd name="T96" fmla="*/ 3 w 237"/>
                <a:gd name="T97" fmla="*/ 68 h 90"/>
                <a:gd name="T98" fmla="*/ 4 w 237"/>
                <a:gd name="T99" fmla="*/ 65 h 90"/>
                <a:gd name="T100" fmla="*/ 5 w 237"/>
                <a:gd name="T101" fmla="*/ 58 h 90"/>
                <a:gd name="T102" fmla="*/ 8 w 237"/>
                <a:gd name="T103" fmla="*/ 5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7" h="90">
                  <a:moveTo>
                    <a:pt x="8" y="54"/>
                  </a:moveTo>
                  <a:lnTo>
                    <a:pt x="19" y="54"/>
                  </a:lnTo>
                  <a:lnTo>
                    <a:pt x="29" y="51"/>
                  </a:lnTo>
                  <a:lnTo>
                    <a:pt x="40" y="50"/>
                  </a:lnTo>
                  <a:lnTo>
                    <a:pt x="51" y="47"/>
                  </a:lnTo>
                  <a:lnTo>
                    <a:pt x="61" y="45"/>
                  </a:lnTo>
                  <a:lnTo>
                    <a:pt x="71" y="44"/>
                  </a:lnTo>
                  <a:lnTo>
                    <a:pt x="81" y="42"/>
                  </a:lnTo>
                  <a:lnTo>
                    <a:pt x="90" y="42"/>
                  </a:lnTo>
                  <a:lnTo>
                    <a:pt x="92" y="38"/>
                  </a:lnTo>
                  <a:lnTo>
                    <a:pt x="97" y="33"/>
                  </a:lnTo>
                  <a:lnTo>
                    <a:pt x="105" y="28"/>
                  </a:lnTo>
                  <a:lnTo>
                    <a:pt x="113" y="22"/>
                  </a:lnTo>
                  <a:lnTo>
                    <a:pt x="123" y="16"/>
                  </a:lnTo>
                  <a:lnTo>
                    <a:pt x="132" y="11"/>
                  </a:lnTo>
                  <a:lnTo>
                    <a:pt x="138" y="8"/>
                  </a:lnTo>
                  <a:lnTo>
                    <a:pt x="143" y="6"/>
                  </a:lnTo>
                  <a:lnTo>
                    <a:pt x="149" y="6"/>
                  </a:lnTo>
                  <a:lnTo>
                    <a:pt x="159" y="5"/>
                  </a:lnTo>
                  <a:lnTo>
                    <a:pt x="172" y="3"/>
                  </a:lnTo>
                  <a:lnTo>
                    <a:pt x="186" y="2"/>
                  </a:lnTo>
                  <a:lnTo>
                    <a:pt x="199" y="1"/>
                  </a:lnTo>
                  <a:lnTo>
                    <a:pt x="212" y="0"/>
                  </a:lnTo>
                  <a:lnTo>
                    <a:pt x="222" y="0"/>
                  </a:lnTo>
                  <a:lnTo>
                    <a:pt x="228" y="1"/>
                  </a:lnTo>
                  <a:lnTo>
                    <a:pt x="228" y="6"/>
                  </a:lnTo>
                  <a:lnTo>
                    <a:pt x="236" y="11"/>
                  </a:lnTo>
                  <a:lnTo>
                    <a:pt x="237" y="14"/>
                  </a:lnTo>
                  <a:lnTo>
                    <a:pt x="231" y="15"/>
                  </a:lnTo>
                  <a:lnTo>
                    <a:pt x="223" y="16"/>
                  </a:lnTo>
                  <a:lnTo>
                    <a:pt x="211" y="17"/>
                  </a:lnTo>
                  <a:lnTo>
                    <a:pt x="197" y="19"/>
                  </a:lnTo>
                  <a:lnTo>
                    <a:pt x="184" y="24"/>
                  </a:lnTo>
                  <a:lnTo>
                    <a:pt x="171" y="32"/>
                  </a:lnTo>
                  <a:lnTo>
                    <a:pt x="171" y="36"/>
                  </a:lnTo>
                  <a:lnTo>
                    <a:pt x="162" y="43"/>
                  </a:lnTo>
                  <a:lnTo>
                    <a:pt x="150" y="49"/>
                  </a:lnTo>
                  <a:lnTo>
                    <a:pt x="137" y="56"/>
                  </a:lnTo>
                  <a:lnTo>
                    <a:pt x="124" y="61"/>
                  </a:lnTo>
                  <a:lnTo>
                    <a:pt x="111" y="67"/>
                  </a:lnTo>
                  <a:lnTo>
                    <a:pt x="100" y="73"/>
                  </a:lnTo>
                  <a:lnTo>
                    <a:pt x="91" y="80"/>
                  </a:lnTo>
                  <a:lnTo>
                    <a:pt x="85" y="86"/>
                  </a:lnTo>
                  <a:lnTo>
                    <a:pt x="8" y="90"/>
                  </a:lnTo>
                  <a:lnTo>
                    <a:pt x="5" y="82"/>
                  </a:lnTo>
                  <a:lnTo>
                    <a:pt x="3" y="69"/>
                  </a:lnTo>
                  <a:lnTo>
                    <a:pt x="2" y="58"/>
                  </a:lnTo>
                  <a:lnTo>
                    <a:pt x="0" y="54"/>
                  </a:lnTo>
                  <a:lnTo>
                    <a:pt x="3" y="68"/>
                  </a:lnTo>
                  <a:lnTo>
                    <a:pt x="4" y="65"/>
                  </a:lnTo>
                  <a:lnTo>
                    <a:pt x="5" y="58"/>
                  </a:lnTo>
                  <a:lnTo>
                    <a:pt x="8" y="5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4" name="Freeform 86">
              <a:extLst>
                <a:ext uri="{FF2B5EF4-FFF2-40B4-BE49-F238E27FC236}">
                  <a16:creationId xmlns:a16="http://schemas.microsoft.com/office/drawing/2014/main" id="{C1D185DB-4569-E16A-A10B-9C357D8B15A4}"/>
                </a:ext>
              </a:extLst>
            </p:cNvPr>
            <p:cNvSpPr>
              <a:spLocks/>
            </p:cNvSpPr>
            <p:nvPr/>
          </p:nvSpPr>
          <p:spPr bwMode="auto">
            <a:xfrm>
              <a:off x="8958263" y="6280150"/>
              <a:ext cx="111125" cy="49213"/>
            </a:xfrm>
            <a:custGeom>
              <a:avLst/>
              <a:gdLst>
                <a:gd name="T0" fmla="*/ 0 w 210"/>
                <a:gd name="T1" fmla="*/ 94 h 94"/>
                <a:gd name="T2" fmla="*/ 11 w 210"/>
                <a:gd name="T3" fmla="*/ 88 h 94"/>
                <a:gd name="T4" fmla="*/ 23 w 210"/>
                <a:gd name="T5" fmla="*/ 82 h 94"/>
                <a:gd name="T6" fmla="*/ 35 w 210"/>
                <a:gd name="T7" fmla="*/ 75 h 94"/>
                <a:gd name="T8" fmla="*/ 48 w 210"/>
                <a:gd name="T9" fmla="*/ 68 h 94"/>
                <a:gd name="T10" fmla="*/ 61 w 210"/>
                <a:gd name="T11" fmla="*/ 60 h 94"/>
                <a:gd name="T12" fmla="*/ 73 w 210"/>
                <a:gd name="T13" fmla="*/ 51 h 94"/>
                <a:gd name="T14" fmla="*/ 86 w 210"/>
                <a:gd name="T15" fmla="*/ 44 h 94"/>
                <a:gd name="T16" fmla="*/ 99 w 210"/>
                <a:gd name="T17" fmla="*/ 36 h 94"/>
                <a:gd name="T18" fmla="*/ 113 w 210"/>
                <a:gd name="T19" fmla="*/ 29 h 94"/>
                <a:gd name="T20" fmla="*/ 126 w 210"/>
                <a:gd name="T21" fmla="*/ 22 h 94"/>
                <a:gd name="T22" fmla="*/ 139 w 210"/>
                <a:gd name="T23" fmla="*/ 16 h 94"/>
                <a:gd name="T24" fmla="*/ 153 w 210"/>
                <a:gd name="T25" fmla="*/ 10 h 94"/>
                <a:gd name="T26" fmla="*/ 167 w 210"/>
                <a:gd name="T27" fmla="*/ 6 h 94"/>
                <a:gd name="T28" fmla="*/ 180 w 210"/>
                <a:gd name="T29" fmla="*/ 3 h 94"/>
                <a:gd name="T30" fmla="*/ 194 w 210"/>
                <a:gd name="T31" fmla="*/ 1 h 94"/>
                <a:gd name="T32" fmla="*/ 208 w 210"/>
                <a:gd name="T33" fmla="*/ 0 h 94"/>
                <a:gd name="T34" fmla="*/ 209 w 210"/>
                <a:gd name="T35" fmla="*/ 10 h 94"/>
                <a:gd name="T36" fmla="*/ 210 w 210"/>
                <a:gd name="T37" fmla="*/ 23 h 94"/>
                <a:gd name="T38" fmla="*/ 208 w 210"/>
                <a:gd name="T39" fmla="*/ 35 h 94"/>
                <a:gd name="T40" fmla="*/ 200 w 210"/>
                <a:gd name="T41" fmla="*/ 41 h 94"/>
                <a:gd name="T42" fmla="*/ 196 w 210"/>
                <a:gd name="T43" fmla="*/ 48 h 94"/>
                <a:gd name="T44" fmla="*/ 189 w 210"/>
                <a:gd name="T45" fmla="*/ 55 h 94"/>
                <a:gd name="T46" fmla="*/ 178 w 210"/>
                <a:gd name="T47" fmla="*/ 60 h 94"/>
                <a:gd name="T48" fmla="*/ 165 w 210"/>
                <a:gd name="T49" fmla="*/ 64 h 94"/>
                <a:gd name="T50" fmla="*/ 150 w 210"/>
                <a:gd name="T51" fmla="*/ 69 h 94"/>
                <a:gd name="T52" fmla="*/ 137 w 210"/>
                <a:gd name="T53" fmla="*/ 72 h 94"/>
                <a:gd name="T54" fmla="*/ 125 w 210"/>
                <a:gd name="T55" fmla="*/ 74 h 94"/>
                <a:gd name="T56" fmla="*/ 116 w 210"/>
                <a:gd name="T57" fmla="*/ 76 h 94"/>
                <a:gd name="T58" fmla="*/ 102 w 210"/>
                <a:gd name="T59" fmla="*/ 80 h 94"/>
                <a:gd name="T60" fmla="*/ 89 w 210"/>
                <a:gd name="T61" fmla="*/ 83 h 94"/>
                <a:gd name="T62" fmla="*/ 74 w 210"/>
                <a:gd name="T63" fmla="*/ 86 h 94"/>
                <a:gd name="T64" fmla="*/ 60 w 210"/>
                <a:gd name="T65" fmla="*/ 88 h 94"/>
                <a:gd name="T66" fmla="*/ 45 w 210"/>
                <a:gd name="T67" fmla="*/ 90 h 94"/>
                <a:gd name="T68" fmla="*/ 30 w 210"/>
                <a:gd name="T69" fmla="*/ 93 h 94"/>
                <a:gd name="T70" fmla="*/ 15 w 210"/>
                <a:gd name="T71" fmla="*/ 94 h 94"/>
                <a:gd name="T72" fmla="*/ 0 w 210"/>
                <a:gd name="T7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0" h="94">
                  <a:moveTo>
                    <a:pt x="0" y="94"/>
                  </a:moveTo>
                  <a:lnTo>
                    <a:pt x="11" y="88"/>
                  </a:lnTo>
                  <a:lnTo>
                    <a:pt x="23" y="82"/>
                  </a:lnTo>
                  <a:lnTo>
                    <a:pt x="35" y="75"/>
                  </a:lnTo>
                  <a:lnTo>
                    <a:pt x="48" y="68"/>
                  </a:lnTo>
                  <a:lnTo>
                    <a:pt x="61" y="60"/>
                  </a:lnTo>
                  <a:lnTo>
                    <a:pt x="73" y="51"/>
                  </a:lnTo>
                  <a:lnTo>
                    <a:pt x="86" y="44"/>
                  </a:lnTo>
                  <a:lnTo>
                    <a:pt x="99" y="36"/>
                  </a:lnTo>
                  <a:lnTo>
                    <a:pt x="113" y="29"/>
                  </a:lnTo>
                  <a:lnTo>
                    <a:pt x="126" y="22"/>
                  </a:lnTo>
                  <a:lnTo>
                    <a:pt x="139" y="16"/>
                  </a:lnTo>
                  <a:lnTo>
                    <a:pt x="153" y="10"/>
                  </a:lnTo>
                  <a:lnTo>
                    <a:pt x="167" y="6"/>
                  </a:lnTo>
                  <a:lnTo>
                    <a:pt x="180" y="3"/>
                  </a:lnTo>
                  <a:lnTo>
                    <a:pt x="194" y="1"/>
                  </a:lnTo>
                  <a:lnTo>
                    <a:pt x="208" y="0"/>
                  </a:lnTo>
                  <a:lnTo>
                    <a:pt x="209" y="10"/>
                  </a:lnTo>
                  <a:lnTo>
                    <a:pt x="210" y="23"/>
                  </a:lnTo>
                  <a:lnTo>
                    <a:pt x="208" y="35"/>
                  </a:lnTo>
                  <a:lnTo>
                    <a:pt x="200" y="41"/>
                  </a:lnTo>
                  <a:lnTo>
                    <a:pt x="196" y="48"/>
                  </a:lnTo>
                  <a:lnTo>
                    <a:pt x="189" y="55"/>
                  </a:lnTo>
                  <a:lnTo>
                    <a:pt x="178" y="60"/>
                  </a:lnTo>
                  <a:lnTo>
                    <a:pt x="165" y="64"/>
                  </a:lnTo>
                  <a:lnTo>
                    <a:pt x="150" y="69"/>
                  </a:lnTo>
                  <a:lnTo>
                    <a:pt x="137" y="72"/>
                  </a:lnTo>
                  <a:lnTo>
                    <a:pt x="125" y="74"/>
                  </a:lnTo>
                  <a:lnTo>
                    <a:pt x="116" y="76"/>
                  </a:lnTo>
                  <a:lnTo>
                    <a:pt x="102" y="80"/>
                  </a:lnTo>
                  <a:lnTo>
                    <a:pt x="89" y="83"/>
                  </a:lnTo>
                  <a:lnTo>
                    <a:pt x="74" y="86"/>
                  </a:lnTo>
                  <a:lnTo>
                    <a:pt x="60" y="88"/>
                  </a:lnTo>
                  <a:lnTo>
                    <a:pt x="45" y="90"/>
                  </a:lnTo>
                  <a:lnTo>
                    <a:pt x="30" y="93"/>
                  </a:lnTo>
                  <a:lnTo>
                    <a:pt x="15" y="94"/>
                  </a:lnTo>
                  <a:lnTo>
                    <a:pt x="0" y="9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5" name="Freeform 87">
              <a:extLst>
                <a:ext uri="{FF2B5EF4-FFF2-40B4-BE49-F238E27FC236}">
                  <a16:creationId xmlns:a16="http://schemas.microsoft.com/office/drawing/2014/main" id="{927542BA-0C01-81FA-FB5F-6DB8A6430E5A}"/>
                </a:ext>
              </a:extLst>
            </p:cNvPr>
            <p:cNvSpPr>
              <a:spLocks/>
            </p:cNvSpPr>
            <p:nvPr/>
          </p:nvSpPr>
          <p:spPr bwMode="auto">
            <a:xfrm>
              <a:off x="8947150" y="6432550"/>
              <a:ext cx="130175" cy="30163"/>
            </a:xfrm>
            <a:custGeom>
              <a:avLst/>
              <a:gdLst>
                <a:gd name="T0" fmla="*/ 4 w 248"/>
                <a:gd name="T1" fmla="*/ 12 h 58"/>
                <a:gd name="T2" fmla="*/ 14 w 248"/>
                <a:gd name="T3" fmla="*/ 13 h 58"/>
                <a:gd name="T4" fmla="*/ 25 w 248"/>
                <a:gd name="T5" fmla="*/ 15 h 58"/>
                <a:gd name="T6" fmla="*/ 34 w 248"/>
                <a:gd name="T7" fmla="*/ 18 h 58"/>
                <a:gd name="T8" fmla="*/ 45 w 248"/>
                <a:gd name="T9" fmla="*/ 22 h 58"/>
                <a:gd name="T10" fmla="*/ 56 w 248"/>
                <a:gd name="T11" fmla="*/ 27 h 58"/>
                <a:gd name="T12" fmla="*/ 65 w 248"/>
                <a:gd name="T13" fmla="*/ 33 h 58"/>
                <a:gd name="T14" fmla="*/ 73 w 248"/>
                <a:gd name="T15" fmla="*/ 38 h 58"/>
                <a:gd name="T16" fmla="*/ 81 w 248"/>
                <a:gd name="T17" fmla="*/ 44 h 58"/>
                <a:gd name="T18" fmla="*/ 100 w 248"/>
                <a:gd name="T19" fmla="*/ 45 h 58"/>
                <a:gd name="T20" fmla="*/ 120 w 248"/>
                <a:gd name="T21" fmla="*/ 46 h 58"/>
                <a:gd name="T22" fmla="*/ 140 w 248"/>
                <a:gd name="T23" fmla="*/ 48 h 58"/>
                <a:gd name="T24" fmla="*/ 161 w 248"/>
                <a:gd name="T25" fmla="*/ 50 h 58"/>
                <a:gd name="T26" fmla="*/ 180 w 248"/>
                <a:gd name="T27" fmla="*/ 53 h 58"/>
                <a:gd name="T28" fmla="*/ 200 w 248"/>
                <a:gd name="T29" fmla="*/ 55 h 58"/>
                <a:gd name="T30" fmla="*/ 219 w 248"/>
                <a:gd name="T31" fmla="*/ 56 h 58"/>
                <a:gd name="T32" fmla="*/ 237 w 248"/>
                <a:gd name="T33" fmla="*/ 58 h 58"/>
                <a:gd name="T34" fmla="*/ 245 w 248"/>
                <a:gd name="T35" fmla="*/ 12 h 58"/>
                <a:gd name="T36" fmla="*/ 248 w 248"/>
                <a:gd name="T37" fmla="*/ 16 h 58"/>
                <a:gd name="T38" fmla="*/ 246 w 248"/>
                <a:gd name="T39" fmla="*/ 15 h 58"/>
                <a:gd name="T40" fmla="*/ 242 w 248"/>
                <a:gd name="T41" fmla="*/ 13 h 58"/>
                <a:gd name="T42" fmla="*/ 237 w 248"/>
                <a:gd name="T43" fmla="*/ 12 h 58"/>
                <a:gd name="T44" fmla="*/ 236 w 248"/>
                <a:gd name="T45" fmla="*/ 8 h 58"/>
                <a:gd name="T46" fmla="*/ 235 w 248"/>
                <a:gd name="T47" fmla="*/ 8 h 58"/>
                <a:gd name="T48" fmla="*/ 232 w 248"/>
                <a:gd name="T49" fmla="*/ 7 h 58"/>
                <a:gd name="T50" fmla="*/ 231 w 248"/>
                <a:gd name="T51" fmla="*/ 3 h 58"/>
                <a:gd name="T52" fmla="*/ 222 w 248"/>
                <a:gd name="T53" fmla="*/ 3 h 58"/>
                <a:gd name="T54" fmla="*/ 212 w 248"/>
                <a:gd name="T55" fmla="*/ 3 h 58"/>
                <a:gd name="T56" fmla="*/ 201 w 248"/>
                <a:gd name="T57" fmla="*/ 2 h 58"/>
                <a:gd name="T58" fmla="*/ 190 w 248"/>
                <a:gd name="T59" fmla="*/ 2 h 58"/>
                <a:gd name="T60" fmla="*/ 178 w 248"/>
                <a:gd name="T61" fmla="*/ 2 h 58"/>
                <a:gd name="T62" fmla="*/ 167 w 248"/>
                <a:gd name="T63" fmla="*/ 1 h 58"/>
                <a:gd name="T64" fmla="*/ 156 w 248"/>
                <a:gd name="T65" fmla="*/ 1 h 58"/>
                <a:gd name="T66" fmla="*/ 144 w 248"/>
                <a:gd name="T67" fmla="*/ 0 h 58"/>
                <a:gd name="T68" fmla="*/ 132 w 248"/>
                <a:gd name="T69" fmla="*/ 0 h 58"/>
                <a:gd name="T70" fmla="*/ 120 w 248"/>
                <a:gd name="T71" fmla="*/ 0 h 58"/>
                <a:gd name="T72" fmla="*/ 109 w 248"/>
                <a:gd name="T73" fmla="*/ 1 h 58"/>
                <a:gd name="T74" fmla="*/ 97 w 248"/>
                <a:gd name="T75" fmla="*/ 1 h 58"/>
                <a:gd name="T76" fmla="*/ 87 w 248"/>
                <a:gd name="T77" fmla="*/ 2 h 58"/>
                <a:gd name="T78" fmla="*/ 77 w 248"/>
                <a:gd name="T79" fmla="*/ 3 h 58"/>
                <a:gd name="T80" fmla="*/ 67 w 248"/>
                <a:gd name="T81" fmla="*/ 6 h 58"/>
                <a:gd name="T82" fmla="*/ 58 w 248"/>
                <a:gd name="T83" fmla="*/ 8 h 58"/>
                <a:gd name="T84" fmla="*/ 58 w 248"/>
                <a:gd name="T85" fmla="*/ 12 h 58"/>
                <a:gd name="T86" fmla="*/ 54 w 248"/>
                <a:gd name="T87" fmla="*/ 13 h 58"/>
                <a:gd name="T88" fmla="*/ 48 w 248"/>
                <a:gd name="T89" fmla="*/ 14 h 58"/>
                <a:gd name="T90" fmla="*/ 41 w 248"/>
                <a:gd name="T91" fmla="*/ 14 h 58"/>
                <a:gd name="T92" fmla="*/ 34 w 248"/>
                <a:gd name="T93" fmla="*/ 14 h 58"/>
                <a:gd name="T94" fmla="*/ 27 w 248"/>
                <a:gd name="T95" fmla="*/ 13 h 58"/>
                <a:gd name="T96" fmla="*/ 19 w 248"/>
                <a:gd name="T97" fmla="*/ 13 h 58"/>
                <a:gd name="T98" fmla="*/ 14 w 248"/>
                <a:gd name="T99" fmla="*/ 12 h 58"/>
                <a:gd name="T100" fmla="*/ 10 w 248"/>
                <a:gd name="T101" fmla="*/ 12 h 58"/>
                <a:gd name="T102" fmla="*/ 8 w 248"/>
                <a:gd name="T103" fmla="*/ 8 h 58"/>
                <a:gd name="T104" fmla="*/ 7 w 248"/>
                <a:gd name="T105" fmla="*/ 8 h 58"/>
                <a:gd name="T106" fmla="*/ 5 w 248"/>
                <a:gd name="T107" fmla="*/ 7 h 58"/>
                <a:gd name="T108" fmla="*/ 4 w 248"/>
                <a:gd name="T109" fmla="*/ 3 h 58"/>
                <a:gd name="T110" fmla="*/ 1 w 248"/>
                <a:gd name="T111" fmla="*/ 3 h 58"/>
                <a:gd name="T112" fmla="*/ 0 w 248"/>
                <a:gd name="T113" fmla="*/ 5 h 58"/>
                <a:gd name="T114" fmla="*/ 0 w 248"/>
                <a:gd name="T115" fmla="*/ 7 h 58"/>
                <a:gd name="T116" fmla="*/ 4 w 248"/>
                <a:gd name="T117"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8" h="58">
                  <a:moveTo>
                    <a:pt x="4" y="12"/>
                  </a:moveTo>
                  <a:lnTo>
                    <a:pt x="14" y="13"/>
                  </a:lnTo>
                  <a:lnTo>
                    <a:pt x="25" y="15"/>
                  </a:lnTo>
                  <a:lnTo>
                    <a:pt x="34" y="18"/>
                  </a:lnTo>
                  <a:lnTo>
                    <a:pt x="45" y="22"/>
                  </a:lnTo>
                  <a:lnTo>
                    <a:pt x="56" y="27"/>
                  </a:lnTo>
                  <a:lnTo>
                    <a:pt x="65" y="33"/>
                  </a:lnTo>
                  <a:lnTo>
                    <a:pt x="73" y="38"/>
                  </a:lnTo>
                  <a:lnTo>
                    <a:pt x="81" y="44"/>
                  </a:lnTo>
                  <a:lnTo>
                    <a:pt x="100" y="45"/>
                  </a:lnTo>
                  <a:lnTo>
                    <a:pt x="120" y="46"/>
                  </a:lnTo>
                  <a:lnTo>
                    <a:pt x="140" y="48"/>
                  </a:lnTo>
                  <a:lnTo>
                    <a:pt x="161" y="50"/>
                  </a:lnTo>
                  <a:lnTo>
                    <a:pt x="180" y="53"/>
                  </a:lnTo>
                  <a:lnTo>
                    <a:pt x="200" y="55"/>
                  </a:lnTo>
                  <a:lnTo>
                    <a:pt x="219" y="56"/>
                  </a:lnTo>
                  <a:lnTo>
                    <a:pt x="237" y="58"/>
                  </a:lnTo>
                  <a:lnTo>
                    <a:pt x="245" y="12"/>
                  </a:lnTo>
                  <a:lnTo>
                    <a:pt x="248" y="16"/>
                  </a:lnTo>
                  <a:lnTo>
                    <a:pt x="246" y="15"/>
                  </a:lnTo>
                  <a:lnTo>
                    <a:pt x="242" y="13"/>
                  </a:lnTo>
                  <a:lnTo>
                    <a:pt x="237" y="12"/>
                  </a:lnTo>
                  <a:lnTo>
                    <a:pt x="236" y="8"/>
                  </a:lnTo>
                  <a:lnTo>
                    <a:pt x="235" y="8"/>
                  </a:lnTo>
                  <a:lnTo>
                    <a:pt x="232" y="7"/>
                  </a:lnTo>
                  <a:lnTo>
                    <a:pt x="231" y="3"/>
                  </a:lnTo>
                  <a:lnTo>
                    <a:pt x="222" y="3"/>
                  </a:lnTo>
                  <a:lnTo>
                    <a:pt x="212" y="3"/>
                  </a:lnTo>
                  <a:lnTo>
                    <a:pt x="201" y="2"/>
                  </a:lnTo>
                  <a:lnTo>
                    <a:pt x="190" y="2"/>
                  </a:lnTo>
                  <a:lnTo>
                    <a:pt x="178" y="2"/>
                  </a:lnTo>
                  <a:lnTo>
                    <a:pt x="167" y="1"/>
                  </a:lnTo>
                  <a:lnTo>
                    <a:pt x="156" y="1"/>
                  </a:lnTo>
                  <a:lnTo>
                    <a:pt x="144" y="0"/>
                  </a:lnTo>
                  <a:lnTo>
                    <a:pt x="132" y="0"/>
                  </a:lnTo>
                  <a:lnTo>
                    <a:pt x="120" y="0"/>
                  </a:lnTo>
                  <a:lnTo>
                    <a:pt x="109" y="1"/>
                  </a:lnTo>
                  <a:lnTo>
                    <a:pt x="97" y="1"/>
                  </a:lnTo>
                  <a:lnTo>
                    <a:pt x="87" y="2"/>
                  </a:lnTo>
                  <a:lnTo>
                    <a:pt x="77" y="3"/>
                  </a:lnTo>
                  <a:lnTo>
                    <a:pt x="67" y="6"/>
                  </a:lnTo>
                  <a:lnTo>
                    <a:pt x="58" y="8"/>
                  </a:lnTo>
                  <a:lnTo>
                    <a:pt x="58" y="12"/>
                  </a:lnTo>
                  <a:lnTo>
                    <a:pt x="54" y="13"/>
                  </a:lnTo>
                  <a:lnTo>
                    <a:pt x="48" y="14"/>
                  </a:lnTo>
                  <a:lnTo>
                    <a:pt x="41" y="14"/>
                  </a:lnTo>
                  <a:lnTo>
                    <a:pt x="34" y="14"/>
                  </a:lnTo>
                  <a:lnTo>
                    <a:pt x="27" y="13"/>
                  </a:lnTo>
                  <a:lnTo>
                    <a:pt x="19" y="13"/>
                  </a:lnTo>
                  <a:lnTo>
                    <a:pt x="14" y="12"/>
                  </a:lnTo>
                  <a:lnTo>
                    <a:pt x="10" y="12"/>
                  </a:lnTo>
                  <a:lnTo>
                    <a:pt x="8" y="8"/>
                  </a:lnTo>
                  <a:lnTo>
                    <a:pt x="7" y="8"/>
                  </a:lnTo>
                  <a:lnTo>
                    <a:pt x="5" y="7"/>
                  </a:lnTo>
                  <a:lnTo>
                    <a:pt x="4" y="3"/>
                  </a:lnTo>
                  <a:lnTo>
                    <a:pt x="1" y="3"/>
                  </a:lnTo>
                  <a:lnTo>
                    <a:pt x="0" y="5"/>
                  </a:lnTo>
                  <a:lnTo>
                    <a:pt x="0" y="7"/>
                  </a:lnTo>
                  <a:lnTo>
                    <a:pt x="4" y="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6" name="Freeform 88">
              <a:extLst>
                <a:ext uri="{FF2B5EF4-FFF2-40B4-BE49-F238E27FC236}">
                  <a16:creationId xmlns:a16="http://schemas.microsoft.com/office/drawing/2014/main" id="{D528DFEF-24B0-3DF0-774D-25E88A6BC7D4}"/>
                </a:ext>
              </a:extLst>
            </p:cNvPr>
            <p:cNvSpPr>
              <a:spLocks/>
            </p:cNvSpPr>
            <p:nvPr/>
          </p:nvSpPr>
          <p:spPr bwMode="auto">
            <a:xfrm>
              <a:off x="8859838" y="6437313"/>
              <a:ext cx="85725" cy="38100"/>
            </a:xfrm>
            <a:custGeom>
              <a:avLst/>
              <a:gdLst>
                <a:gd name="T0" fmla="*/ 60 w 162"/>
                <a:gd name="T1" fmla="*/ 7 h 72"/>
                <a:gd name="T2" fmla="*/ 47 w 162"/>
                <a:gd name="T3" fmla="*/ 1 h 72"/>
                <a:gd name="T4" fmla="*/ 38 w 162"/>
                <a:gd name="T5" fmla="*/ 0 h 72"/>
                <a:gd name="T6" fmla="*/ 27 w 162"/>
                <a:gd name="T7" fmla="*/ 2 h 72"/>
                <a:gd name="T8" fmla="*/ 19 w 162"/>
                <a:gd name="T9" fmla="*/ 6 h 72"/>
                <a:gd name="T10" fmla="*/ 12 w 162"/>
                <a:gd name="T11" fmla="*/ 14 h 72"/>
                <a:gd name="T12" fmla="*/ 18 w 162"/>
                <a:gd name="T13" fmla="*/ 9 h 72"/>
                <a:gd name="T14" fmla="*/ 11 w 162"/>
                <a:gd name="T15" fmla="*/ 10 h 72"/>
                <a:gd name="T16" fmla="*/ 13 w 162"/>
                <a:gd name="T17" fmla="*/ 9 h 72"/>
                <a:gd name="T18" fmla="*/ 11 w 162"/>
                <a:gd name="T19" fmla="*/ 13 h 72"/>
                <a:gd name="T20" fmla="*/ 14 w 162"/>
                <a:gd name="T21" fmla="*/ 12 h 72"/>
                <a:gd name="T22" fmla="*/ 16 w 162"/>
                <a:gd name="T23" fmla="*/ 14 h 72"/>
                <a:gd name="T24" fmla="*/ 11 w 162"/>
                <a:gd name="T25" fmla="*/ 31 h 72"/>
                <a:gd name="T26" fmla="*/ 22 w 162"/>
                <a:gd name="T27" fmla="*/ 39 h 72"/>
                <a:gd name="T28" fmla="*/ 38 w 162"/>
                <a:gd name="T29" fmla="*/ 43 h 72"/>
                <a:gd name="T30" fmla="*/ 53 w 162"/>
                <a:gd name="T31" fmla="*/ 45 h 72"/>
                <a:gd name="T32" fmla="*/ 62 w 162"/>
                <a:gd name="T33" fmla="*/ 54 h 72"/>
                <a:gd name="T34" fmla="*/ 86 w 162"/>
                <a:gd name="T35" fmla="*/ 57 h 72"/>
                <a:gd name="T36" fmla="*/ 112 w 162"/>
                <a:gd name="T37" fmla="*/ 63 h 72"/>
                <a:gd name="T38" fmla="*/ 137 w 162"/>
                <a:gd name="T39" fmla="*/ 69 h 72"/>
                <a:gd name="T40" fmla="*/ 162 w 162"/>
                <a:gd name="T41" fmla="*/ 72 h 72"/>
                <a:gd name="T42" fmla="*/ 156 w 162"/>
                <a:gd name="T43" fmla="*/ 59 h 72"/>
                <a:gd name="T44" fmla="*/ 143 w 162"/>
                <a:gd name="T45" fmla="*/ 54 h 72"/>
                <a:gd name="T46" fmla="*/ 139 w 162"/>
                <a:gd name="T47" fmla="*/ 47 h 72"/>
                <a:gd name="T48" fmla="*/ 133 w 162"/>
                <a:gd name="T49" fmla="*/ 40 h 72"/>
                <a:gd name="T50" fmla="*/ 127 w 162"/>
                <a:gd name="T51" fmla="*/ 38 h 72"/>
                <a:gd name="T52" fmla="*/ 120 w 162"/>
                <a:gd name="T53" fmla="*/ 36 h 72"/>
                <a:gd name="T54" fmla="*/ 115 w 162"/>
                <a:gd name="T55" fmla="*/ 29 h 72"/>
                <a:gd name="T56" fmla="*/ 104 w 162"/>
                <a:gd name="T57" fmla="*/ 24 h 72"/>
                <a:gd name="T58" fmla="*/ 91 w 162"/>
                <a:gd name="T59" fmla="*/ 19 h 72"/>
                <a:gd name="T60" fmla="*/ 80 w 162"/>
                <a:gd name="T61" fmla="*/ 18 h 72"/>
                <a:gd name="T62" fmla="*/ 99 w 162"/>
                <a:gd name="T63" fmla="*/ 22 h 72"/>
                <a:gd name="T64" fmla="*/ 99 w 162"/>
                <a:gd name="T65" fmla="*/ 20 h 72"/>
                <a:gd name="T66" fmla="*/ 90 w 162"/>
                <a:gd name="T67" fmla="*/ 15 h 72"/>
                <a:gd name="T68" fmla="*/ 80 w 162"/>
                <a:gd name="T69" fmla="*/ 9 h 72"/>
                <a:gd name="T70" fmla="*/ 72 w 162"/>
                <a:gd name="T71" fmla="*/ 7 h 72"/>
                <a:gd name="T72" fmla="*/ 66 w 162"/>
                <a:gd name="T73"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2" h="72">
                  <a:moveTo>
                    <a:pt x="66" y="9"/>
                  </a:moveTo>
                  <a:lnTo>
                    <a:pt x="60" y="7"/>
                  </a:lnTo>
                  <a:lnTo>
                    <a:pt x="52" y="4"/>
                  </a:lnTo>
                  <a:lnTo>
                    <a:pt x="47" y="1"/>
                  </a:lnTo>
                  <a:lnTo>
                    <a:pt x="45" y="0"/>
                  </a:lnTo>
                  <a:lnTo>
                    <a:pt x="38" y="0"/>
                  </a:lnTo>
                  <a:lnTo>
                    <a:pt x="33" y="1"/>
                  </a:lnTo>
                  <a:lnTo>
                    <a:pt x="27" y="2"/>
                  </a:lnTo>
                  <a:lnTo>
                    <a:pt x="23" y="4"/>
                  </a:lnTo>
                  <a:lnTo>
                    <a:pt x="19" y="6"/>
                  </a:lnTo>
                  <a:lnTo>
                    <a:pt x="16" y="10"/>
                  </a:lnTo>
                  <a:lnTo>
                    <a:pt x="12" y="14"/>
                  </a:lnTo>
                  <a:lnTo>
                    <a:pt x="9" y="18"/>
                  </a:lnTo>
                  <a:lnTo>
                    <a:pt x="18" y="9"/>
                  </a:lnTo>
                  <a:lnTo>
                    <a:pt x="18" y="6"/>
                  </a:lnTo>
                  <a:lnTo>
                    <a:pt x="11" y="10"/>
                  </a:lnTo>
                  <a:lnTo>
                    <a:pt x="0" y="18"/>
                  </a:lnTo>
                  <a:lnTo>
                    <a:pt x="13" y="9"/>
                  </a:lnTo>
                  <a:lnTo>
                    <a:pt x="17" y="7"/>
                  </a:lnTo>
                  <a:lnTo>
                    <a:pt x="11" y="13"/>
                  </a:lnTo>
                  <a:lnTo>
                    <a:pt x="0" y="27"/>
                  </a:lnTo>
                  <a:lnTo>
                    <a:pt x="14" y="12"/>
                  </a:lnTo>
                  <a:lnTo>
                    <a:pt x="18" y="9"/>
                  </a:lnTo>
                  <a:lnTo>
                    <a:pt x="16" y="14"/>
                  </a:lnTo>
                  <a:lnTo>
                    <a:pt x="9" y="27"/>
                  </a:lnTo>
                  <a:lnTo>
                    <a:pt x="11" y="31"/>
                  </a:lnTo>
                  <a:lnTo>
                    <a:pt x="16" y="36"/>
                  </a:lnTo>
                  <a:lnTo>
                    <a:pt x="22" y="39"/>
                  </a:lnTo>
                  <a:lnTo>
                    <a:pt x="31" y="41"/>
                  </a:lnTo>
                  <a:lnTo>
                    <a:pt x="38" y="43"/>
                  </a:lnTo>
                  <a:lnTo>
                    <a:pt x="47" y="44"/>
                  </a:lnTo>
                  <a:lnTo>
                    <a:pt x="53" y="45"/>
                  </a:lnTo>
                  <a:lnTo>
                    <a:pt x="58" y="45"/>
                  </a:lnTo>
                  <a:lnTo>
                    <a:pt x="62" y="54"/>
                  </a:lnTo>
                  <a:lnTo>
                    <a:pt x="74" y="55"/>
                  </a:lnTo>
                  <a:lnTo>
                    <a:pt x="86" y="57"/>
                  </a:lnTo>
                  <a:lnTo>
                    <a:pt x="99" y="59"/>
                  </a:lnTo>
                  <a:lnTo>
                    <a:pt x="112" y="63"/>
                  </a:lnTo>
                  <a:lnTo>
                    <a:pt x="124" y="67"/>
                  </a:lnTo>
                  <a:lnTo>
                    <a:pt x="137" y="69"/>
                  </a:lnTo>
                  <a:lnTo>
                    <a:pt x="150" y="71"/>
                  </a:lnTo>
                  <a:lnTo>
                    <a:pt x="162" y="72"/>
                  </a:lnTo>
                  <a:lnTo>
                    <a:pt x="159" y="66"/>
                  </a:lnTo>
                  <a:lnTo>
                    <a:pt x="156" y="59"/>
                  </a:lnTo>
                  <a:lnTo>
                    <a:pt x="150" y="55"/>
                  </a:lnTo>
                  <a:lnTo>
                    <a:pt x="143" y="54"/>
                  </a:lnTo>
                  <a:lnTo>
                    <a:pt x="142" y="51"/>
                  </a:lnTo>
                  <a:lnTo>
                    <a:pt x="139" y="47"/>
                  </a:lnTo>
                  <a:lnTo>
                    <a:pt x="135" y="44"/>
                  </a:lnTo>
                  <a:lnTo>
                    <a:pt x="133" y="40"/>
                  </a:lnTo>
                  <a:lnTo>
                    <a:pt x="130" y="39"/>
                  </a:lnTo>
                  <a:lnTo>
                    <a:pt x="127" y="38"/>
                  </a:lnTo>
                  <a:lnTo>
                    <a:pt x="124" y="37"/>
                  </a:lnTo>
                  <a:lnTo>
                    <a:pt x="120" y="36"/>
                  </a:lnTo>
                  <a:lnTo>
                    <a:pt x="119" y="32"/>
                  </a:lnTo>
                  <a:lnTo>
                    <a:pt x="115" y="29"/>
                  </a:lnTo>
                  <a:lnTo>
                    <a:pt x="111" y="26"/>
                  </a:lnTo>
                  <a:lnTo>
                    <a:pt x="104" y="24"/>
                  </a:lnTo>
                  <a:lnTo>
                    <a:pt x="98" y="22"/>
                  </a:lnTo>
                  <a:lnTo>
                    <a:pt x="91" y="19"/>
                  </a:lnTo>
                  <a:lnTo>
                    <a:pt x="85" y="18"/>
                  </a:lnTo>
                  <a:lnTo>
                    <a:pt x="80" y="18"/>
                  </a:lnTo>
                  <a:lnTo>
                    <a:pt x="92" y="20"/>
                  </a:lnTo>
                  <a:lnTo>
                    <a:pt x="99" y="22"/>
                  </a:lnTo>
                  <a:lnTo>
                    <a:pt x="101" y="22"/>
                  </a:lnTo>
                  <a:lnTo>
                    <a:pt x="99" y="20"/>
                  </a:lnTo>
                  <a:lnTo>
                    <a:pt x="96" y="18"/>
                  </a:lnTo>
                  <a:lnTo>
                    <a:pt x="90" y="15"/>
                  </a:lnTo>
                  <a:lnTo>
                    <a:pt x="85" y="12"/>
                  </a:lnTo>
                  <a:lnTo>
                    <a:pt x="80" y="9"/>
                  </a:lnTo>
                  <a:lnTo>
                    <a:pt x="76" y="9"/>
                  </a:lnTo>
                  <a:lnTo>
                    <a:pt x="72" y="7"/>
                  </a:lnTo>
                  <a:lnTo>
                    <a:pt x="67" y="6"/>
                  </a:lnTo>
                  <a:lnTo>
                    <a:pt x="66" y="4"/>
                  </a:lnTo>
                  <a:lnTo>
                    <a:pt x="66" y="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7" name="Freeform 89">
              <a:extLst>
                <a:ext uri="{FF2B5EF4-FFF2-40B4-BE49-F238E27FC236}">
                  <a16:creationId xmlns:a16="http://schemas.microsoft.com/office/drawing/2014/main" id="{58BBAB7C-86C1-4AAA-9E44-8E02CE7FD5BD}"/>
                </a:ext>
              </a:extLst>
            </p:cNvPr>
            <p:cNvSpPr>
              <a:spLocks/>
            </p:cNvSpPr>
            <p:nvPr/>
          </p:nvSpPr>
          <p:spPr bwMode="auto">
            <a:xfrm>
              <a:off x="8747125" y="6353175"/>
              <a:ext cx="144463" cy="34925"/>
            </a:xfrm>
            <a:custGeom>
              <a:avLst/>
              <a:gdLst>
                <a:gd name="T0" fmla="*/ 263 w 273"/>
                <a:gd name="T1" fmla="*/ 13 h 66"/>
                <a:gd name="T2" fmla="*/ 245 w 273"/>
                <a:gd name="T3" fmla="*/ 6 h 66"/>
                <a:gd name="T4" fmla="*/ 227 w 273"/>
                <a:gd name="T5" fmla="*/ 2 h 66"/>
                <a:gd name="T6" fmla="*/ 210 w 273"/>
                <a:gd name="T7" fmla="*/ 0 h 66"/>
                <a:gd name="T8" fmla="*/ 194 w 273"/>
                <a:gd name="T9" fmla="*/ 0 h 66"/>
                <a:gd name="T10" fmla="*/ 178 w 273"/>
                <a:gd name="T11" fmla="*/ 1 h 66"/>
                <a:gd name="T12" fmla="*/ 163 w 273"/>
                <a:gd name="T13" fmla="*/ 3 h 66"/>
                <a:gd name="T14" fmla="*/ 149 w 273"/>
                <a:gd name="T15" fmla="*/ 6 h 66"/>
                <a:gd name="T16" fmla="*/ 134 w 273"/>
                <a:gd name="T17" fmla="*/ 10 h 66"/>
                <a:gd name="T18" fmla="*/ 119 w 273"/>
                <a:gd name="T19" fmla="*/ 14 h 66"/>
                <a:gd name="T20" fmla="*/ 105 w 273"/>
                <a:gd name="T21" fmla="*/ 18 h 66"/>
                <a:gd name="T22" fmla="*/ 90 w 273"/>
                <a:gd name="T23" fmla="*/ 23 h 66"/>
                <a:gd name="T24" fmla="*/ 76 w 273"/>
                <a:gd name="T25" fmla="*/ 27 h 66"/>
                <a:gd name="T26" fmla="*/ 61 w 273"/>
                <a:gd name="T27" fmla="*/ 31 h 66"/>
                <a:gd name="T28" fmla="*/ 46 w 273"/>
                <a:gd name="T29" fmla="*/ 35 h 66"/>
                <a:gd name="T30" fmla="*/ 30 w 273"/>
                <a:gd name="T31" fmla="*/ 36 h 66"/>
                <a:gd name="T32" fmla="*/ 13 w 273"/>
                <a:gd name="T33" fmla="*/ 37 h 66"/>
                <a:gd name="T34" fmla="*/ 12 w 273"/>
                <a:gd name="T35" fmla="*/ 40 h 66"/>
                <a:gd name="T36" fmla="*/ 9 w 273"/>
                <a:gd name="T37" fmla="*/ 42 h 66"/>
                <a:gd name="T38" fmla="*/ 5 w 273"/>
                <a:gd name="T39" fmla="*/ 44 h 66"/>
                <a:gd name="T40" fmla="*/ 0 w 273"/>
                <a:gd name="T41" fmla="*/ 45 h 66"/>
                <a:gd name="T42" fmla="*/ 7 w 273"/>
                <a:gd name="T43" fmla="*/ 43 h 66"/>
                <a:gd name="T44" fmla="*/ 7 w 273"/>
                <a:gd name="T45" fmla="*/ 45 h 66"/>
                <a:gd name="T46" fmla="*/ 5 w 273"/>
                <a:gd name="T47" fmla="*/ 49 h 66"/>
                <a:gd name="T48" fmla="*/ 0 w 273"/>
                <a:gd name="T49" fmla="*/ 55 h 66"/>
                <a:gd name="T50" fmla="*/ 4 w 273"/>
                <a:gd name="T51" fmla="*/ 56 h 66"/>
                <a:gd name="T52" fmla="*/ 7 w 273"/>
                <a:gd name="T53" fmla="*/ 57 h 66"/>
                <a:gd name="T54" fmla="*/ 8 w 273"/>
                <a:gd name="T55" fmla="*/ 59 h 66"/>
                <a:gd name="T56" fmla="*/ 9 w 273"/>
                <a:gd name="T57" fmla="*/ 63 h 66"/>
                <a:gd name="T58" fmla="*/ 21 w 273"/>
                <a:gd name="T59" fmla="*/ 63 h 66"/>
                <a:gd name="T60" fmla="*/ 34 w 273"/>
                <a:gd name="T61" fmla="*/ 63 h 66"/>
                <a:gd name="T62" fmla="*/ 48 w 273"/>
                <a:gd name="T63" fmla="*/ 64 h 66"/>
                <a:gd name="T64" fmla="*/ 62 w 273"/>
                <a:gd name="T65" fmla="*/ 65 h 66"/>
                <a:gd name="T66" fmla="*/ 76 w 273"/>
                <a:gd name="T67" fmla="*/ 65 h 66"/>
                <a:gd name="T68" fmla="*/ 90 w 273"/>
                <a:gd name="T69" fmla="*/ 65 h 66"/>
                <a:gd name="T70" fmla="*/ 105 w 273"/>
                <a:gd name="T71" fmla="*/ 66 h 66"/>
                <a:gd name="T72" fmla="*/ 121 w 273"/>
                <a:gd name="T73" fmla="*/ 65 h 66"/>
                <a:gd name="T74" fmla="*/ 135 w 273"/>
                <a:gd name="T75" fmla="*/ 65 h 66"/>
                <a:gd name="T76" fmla="*/ 149 w 273"/>
                <a:gd name="T77" fmla="*/ 64 h 66"/>
                <a:gd name="T78" fmla="*/ 163 w 273"/>
                <a:gd name="T79" fmla="*/ 62 h 66"/>
                <a:gd name="T80" fmla="*/ 177 w 273"/>
                <a:gd name="T81" fmla="*/ 59 h 66"/>
                <a:gd name="T82" fmla="*/ 190 w 273"/>
                <a:gd name="T83" fmla="*/ 56 h 66"/>
                <a:gd name="T84" fmla="*/ 202 w 273"/>
                <a:gd name="T85" fmla="*/ 52 h 66"/>
                <a:gd name="T86" fmla="*/ 214 w 273"/>
                <a:gd name="T87" fmla="*/ 48 h 66"/>
                <a:gd name="T88" fmla="*/ 224 w 273"/>
                <a:gd name="T89" fmla="*/ 41 h 66"/>
                <a:gd name="T90" fmla="*/ 224 w 273"/>
                <a:gd name="T91" fmla="*/ 37 h 66"/>
                <a:gd name="T92" fmla="*/ 242 w 273"/>
                <a:gd name="T93" fmla="*/ 37 h 66"/>
                <a:gd name="T94" fmla="*/ 246 w 273"/>
                <a:gd name="T95" fmla="*/ 27 h 66"/>
                <a:gd name="T96" fmla="*/ 260 w 273"/>
                <a:gd name="T97" fmla="*/ 27 h 66"/>
                <a:gd name="T98" fmla="*/ 264 w 273"/>
                <a:gd name="T99" fmla="*/ 22 h 66"/>
                <a:gd name="T100" fmla="*/ 271 w 273"/>
                <a:gd name="T101" fmla="*/ 13 h 66"/>
                <a:gd name="T102" fmla="*/ 273 w 273"/>
                <a:gd name="T103" fmla="*/ 9 h 66"/>
                <a:gd name="T104" fmla="*/ 263 w 273"/>
                <a:gd name="T105"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3" h="66">
                  <a:moveTo>
                    <a:pt x="263" y="13"/>
                  </a:moveTo>
                  <a:lnTo>
                    <a:pt x="245" y="6"/>
                  </a:lnTo>
                  <a:lnTo>
                    <a:pt x="227" y="2"/>
                  </a:lnTo>
                  <a:lnTo>
                    <a:pt x="210" y="0"/>
                  </a:lnTo>
                  <a:lnTo>
                    <a:pt x="194" y="0"/>
                  </a:lnTo>
                  <a:lnTo>
                    <a:pt x="178" y="1"/>
                  </a:lnTo>
                  <a:lnTo>
                    <a:pt x="163" y="3"/>
                  </a:lnTo>
                  <a:lnTo>
                    <a:pt x="149" y="6"/>
                  </a:lnTo>
                  <a:lnTo>
                    <a:pt x="134" y="10"/>
                  </a:lnTo>
                  <a:lnTo>
                    <a:pt x="119" y="14"/>
                  </a:lnTo>
                  <a:lnTo>
                    <a:pt x="105" y="18"/>
                  </a:lnTo>
                  <a:lnTo>
                    <a:pt x="90" y="23"/>
                  </a:lnTo>
                  <a:lnTo>
                    <a:pt x="76" y="27"/>
                  </a:lnTo>
                  <a:lnTo>
                    <a:pt x="61" y="31"/>
                  </a:lnTo>
                  <a:lnTo>
                    <a:pt x="46" y="35"/>
                  </a:lnTo>
                  <a:lnTo>
                    <a:pt x="30" y="36"/>
                  </a:lnTo>
                  <a:lnTo>
                    <a:pt x="13" y="37"/>
                  </a:lnTo>
                  <a:lnTo>
                    <a:pt x="12" y="40"/>
                  </a:lnTo>
                  <a:lnTo>
                    <a:pt x="9" y="42"/>
                  </a:lnTo>
                  <a:lnTo>
                    <a:pt x="5" y="44"/>
                  </a:lnTo>
                  <a:lnTo>
                    <a:pt x="0" y="45"/>
                  </a:lnTo>
                  <a:lnTo>
                    <a:pt x="7" y="43"/>
                  </a:lnTo>
                  <a:lnTo>
                    <a:pt x="7" y="45"/>
                  </a:lnTo>
                  <a:lnTo>
                    <a:pt x="5" y="49"/>
                  </a:lnTo>
                  <a:lnTo>
                    <a:pt x="0" y="55"/>
                  </a:lnTo>
                  <a:lnTo>
                    <a:pt x="4" y="56"/>
                  </a:lnTo>
                  <a:lnTo>
                    <a:pt x="7" y="57"/>
                  </a:lnTo>
                  <a:lnTo>
                    <a:pt x="8" y="59"/>
                  </a:lnTo>
                  <a:lnTo>
                    <a:pt x="9" y="63"/>
                  </a:lnTo>
                  <a:lnTo>
                    <a:pt x="21" y="63"/>
                  </a:lnTo>
                  <a:lnTo>
                    <a:pt x="34" y="63"/>
                  </a:lnTo>
                  <a:lnTo>
                    <a:pt x="48" y="64"/>
                  </a:lnTo>
                  <a:lnTo>
                    <a:pt x="62" y="65"/>
                  </a:lnTo>
                  <a:lnTo>
                    <a:pt x="76" y="65"/>
                  </a:lnTo>
                  <a:lnTo>
                    <a:pt x="90" y="65"/>
                  </a:lnTo>
                  <a:lnTo>
                    <a:pt x="105" y="66"/>
                  </a:lnTo>
                  <a:lnTo>
                    <a:pt x="121" y="65"/>
                  </a:lnTo>
                  <a:lnTo>
                    <a:pt x="135" y="65"/>
                  </a:lnTo>
                  <a:lnTo>
                    <a:pt x="149" y="64"/>
                  </a:lnTo>
                  <a:lnTo>
                    <a:pt x="163" y="62"/>
                  </a:lnTo>
                  <a:lnTo>
                    <a:pt x="177" y="59"/>
                  </a:lnTo>
                  <a:lnTo>
                    <a:pt x="190" y="56"/>
                  </a:lnTo>
                  <a:lnTo>
                    <a:pt x="202" y="52"/>
                  </a:lnTo>
                  <a:lnTo>
                    <a:pt x="214" y="48"/>
                  </a:lnTo>
                  <a:lnTo>
                    <a:pt x="224" y="41"/>
                  </a:lnTo>
                  <a:lnTo>
                    <a:pt x="224" y="37"/>
                  </a:lnTo>
                  <a:lnTo>
                    <a:pt x="242" y="37"/>
                  </a:lnTo>
                  <a:lnTo>
                    <a:pt x="246" y="27"/>
                  </a:lnTo>
                  <a:lnTo>
                    <a:pt x="260" y="27"/>
                  </a:lnTo>
                  <a:lnTo>
                    <a:pt x="264" y="22"/>
                  </a:lnTo>
                  <a:lnTo>
                    <a:pt x="271" y="13"/>
                  </a:lnTo>
                  <a:lnTo>
                    <a:pt x="273" y="9"/>
                  </a:lnTo>
                  <a:lnTo>
                    <a:pt x="263" y="1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8" name="Freeform 90">
              <a:extLst>
                <a:ext uri="{FF2B5EF4-FFF2-40B4-BE49-F238E27FC236}">
                  <a16:creationId xmlns:a16="http://schemas.microsoft.com/office/drawing/2014/main" id="{82FFE382-0AC0-66E3-0CD3-F580FFE8D6BF}"/>
                </a:ext>
              </a:extLst>
            </p:cNvPr>
            <p:cNvSpPr>
              <a:spLocks/>
            </p:cNvSpPr>
            <p:nvPr/>
          </p:nvSpPr>
          <p:spPr bwMode="auto">
            <a:xfrm>
              <a:off x="8662988" y="6403975"/>
              <a:ext cx="96837" cy="22225"/>
            </a:xfrm>
            <a:custGeom>
              <a:avLst/>
              <a:gdLst>
                <a:gd name="T0" fmla="*/ 0 w 184"/>
                <a:gd name="T1" fmla="*/ 3 h 42"/>
                <a:gd name="T2" fmla="*/ 9 w 184"/>
                <a:gd name="T3" fmla="*/ 3 h 42"/>
                <a:gd name="T4" fmla="*/ 19 w 184"/>
                <a:gd name="T5" fmla="*/ 2 h 42"/>
                <a:gd name="T6" fmla="*/ 31 w 184"/>
                <a:gd name="T7" fmla="*/ 2 h 42"/>
                <a:gd name="T8" fmla="*/ 45 w 184"/>
                <a:gd name="T9" fmla="*/ 1 h 42"/>
                <a:gd name="T10" fmla="*/ 59 w 184"/>
                <a:gd name="T11" fmla="*/ 1 h 42"/>
                <a:gd name="T12" fmla="*/ 75 w 184"/>
                <a:gd name="T13" fmla="*/ 0 h 42"/>
                <a:gd name="T14" fmla="*/ 90 w 184"/>
                <a:gd name="T15" fmla="*/ 0 h 42"/>
                <a:gd name="T16" fmla="*/ 106 w 184"/>
                <a:gd name="T17" fmla="*/ 1 h 42"/>
                <a:gd name="T18" fmla="*/ 121 w 184"/>
                <a:gd name="T19" fmla="*/ 2 h 42"/>
                <a:gd name="T20" fmla="*/ 136 w 184"/>
                <a:gd name="T21" fmla="*/ 3 h 42"/>
                <a:gd name="T22" fmla="*/ 148 w 184"/>
                <a:gd name="T23" fmla="*/ 7 h 42"/>
                <a:gd name="T24" fmla="*/ 160 w 184"/>
                <a:gd name="T25" fmla="*/ 10 h 42"/>
                <a:gd name="T26" fmla="*/ 170 w 184"/>
                <a:gd name="T27" fmla="*/ 14 h 42"/>
                <a:gd name="T28" fmla="*/ 178 w 184"/>
                <a:gd name="T29" fmla="*/ 21 h 42"/>
                <a:gd name="T30" fmla="*/ 182 w 184"/>
                <a:gd name="T31" fmla="*/ 27 h 42"/>
                <a:gd name="T32" fmla="*/ 184 w 184"/>
                <a:gd name="T33" fmla="*/ 36 h 42"/>
                <a:gd name="T34" fmla="*/ 170 w 184"/>
                <a:gd name="T35" fmla="*/ 37 h 42"/>
                <a:gd name="T36" fmla="*/ 153 w 184"/>
                <a:gd name="T37" fmla="*/ 38 h 42"/>
                <a:gd name="T38" fmla="*/ 132 w 184"/>
                <a:gd name="T39" fmla="*/ 40 h 42"/>
                <a:gd name="T40" fmla="*/ 112 w 184"/>
                <a:gd name="T41" fmla="*/ 41 h 42"/>
                <a:gd name="T42" fmla="*/ 91 w 184"/>
                <a:gd name="T43" fmla="*/ 42 h 42"/>
                <a:gd name="T44" fmla="*/ 72 w 184"/>
                <a:gd name="T45" fmla="*/ 41 h 42"/>
                <a:gd name="T46" fmla="*/ 57 w 184"/>
                <a:gd name="T47" fmla="*/ 38 h 42"/>
                <a:gd name="T48" fmla="*/ 46 w 184"/>
                <a:gd name="T49" fmla="*/ 32 h 42"/>
                <a:gd name="T50" fmla="*/ 41 w 184"/>
                <a:gd name="T51" fmla="*/ 30 h 42"/>
                <a:gd name="T52" fmla="*/ 35 w 184"/>
                <a:gd name="T53" fmla="*/ 28 h 42"/>
                <a:gd name="T54" fmla="*/ 29 w 184"/>
                <a:gd name="T55" fmla="*/ 24 h 42"/>
                <a:gd name="T56" fmla="*/ 27 w 184"/>
                <a:gd name="T57" fmla="*/ 17 h 42"/>
                <a:gd name="T58" fmla="*/ 24 w 184"/>
                <a:gd name="T59" fmla="*/ 13 h 42"/>
                <a:gd name="T60" fmla="*/ 25 w 184"/>
                <a:gd name="T61" fmla="*/ 15 h 42"/>
                <a:gd name="T62" fmla="*/ 24 w 184"/>
                <a:gd name="T63" fmla="*/ 14 h 42"/>
                <a:gd name="T64" fmla="*/ 21 w 184"/>
                <a:gd name="T65" fmla="*/ 14 h 42"/>
                <a:gd name="T66" fmla="*/ 14 w 184"/>
                <a:gd name="T67" fmla="*/ 13 h 42"/>
                <a:gd name="T68" fmla="*/ 13 w 184"/>
                <a:gd name="T69" fmla="*/ 9 h 42"/>
                <a:gd name="T70" fmla="*/ 12 w 184"/>
                <a:gd name="T71" fmla="*/ 8 h 42"/>
                <a:gd name="T72" fmla="*/ 11 w 184"/>
                <a:gd name="T73" fmla="*/ 8 h 42"/>
                <a:gd name="T74" fmla="*/ 10 w 184"/>
                <a:gd name="T75" fmla="*/ 3 h 42"/>
                <a:gd name="T76" fmla="*/ 0 w 184"/>
                <a:gd name="T77"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42">
                  <a:moveTo>
                    <a:pt x="0" y="3"/>
                  </a:moveTo>
                  <a:lnTo>
                    <a:pt x="9" y="3"/>
                  </a:lnTo>
                  <a:lnTo>
                    <a:pt x="19" y="2"/>
                  </a:lnTo>
                  <a:lnTo>
                    <a:pt x="31" y="2"/>
                  </a:lnTo>
                  <a:lnTo>
                    <a:pt x="45" y="1"/>
                  </a:lnTo>
                  <a:lnTo>
                    <a:pt x="59" y="1"/>
                  </a:lnTo>
                  <a:lnTo>
                    <a:pt x="75" y="0"/>
                  </a:lnTo>
                  <a:lnTo>
                    <a:pt x="90" y="0"/>
                  </a:lnTo>
                  <a:lnTo>
                    <a:pt x="106" y="1"/>
                  </a:lnTo>
                  <a:lnTo>
                    <a:pt x="121" y="2"/>
                  </a:lnTo>
                  <a:lnTo>
                    <a:pt x="136" y="3"/>
                  </a:lnTo>
                  <a:lnTo>
                    <a:pt x="148" y="7"/>
                  </a:lnTo>
                  <a:lnTo>
                    <a:pt x="160" y="10"/>
                  </a:lnTo>
                  <a:lnTo>
                    <a:pt x="170" y="14"/>
                  </a:lnTo>
                  <a:lnTo>
                    <a:pt x="178" y="21"/>
                  </a:lnTo>
                  <a:lnTo>
                    <a:pt x="182" y="27"/>
                  </a:lnTo>
                  <a:lnTo>
                    <a:pt x="184" y="36"/>
                  </a:lnTo>
                  <a:lnTo>
                    <a:pt x="170" y="37"/>
                  </a:lnTo>
                  <a:lnTo>
                    <a:pt x="153" y="38"/>
                  </a:lnTo>
                  <a:lnTo>
                    <a:pt x="132" y="40"/>
                  </a:lnTo>
                  <a:lnTo>
                    <a:pt x="112" y="41"/>
                  </a:lnTo>
                  <a:lnTo>
                    <a:pt x="91" y="42"/>
                  </a:lnTo>
                  <a:lnTo>
                    <a:pt x="72" y="41"/>
                  </a:lnTo>
                  <a:lnTo>
                    <a:pt x="57" y="38"/>
                  </a:lnTo>
                  <a:lnTo>
                    <a:pt x="46" y="32"/>
                  </a:lnTo>
                  <a:lnTo>
                    <a:pt x="41" y="30"/>
                  </a:lnTo>
                  <a:lnTo>
                    <a:pt x="35" y="28"/>
                  </a:lnTo>
                  <a:lnTo>
                    <a:pt x="29" y="24"/>
                  </a:lnTo>
                  <a:lnTo>
                    <a:pt x="27" y="17"/>
                  </a:lnTo>
                  <a:lnTo>
                    <a:pt x="24" y="13"/>
                  </a:lnTo>
                  <a:lnTo>
                    <a:pt x="25" y="15"/>
                  </a:lnTo>
                  <a:lnTo>
                    <a:pt x="24" y="14"/>
                  </a:lnTo>
                  <a:lnTo>
                    <a:pt x="21" y="14"/>
                  </a:lnTo>
                  <a:lnTo>
                    <a:pt x="14" y="13"/>
                  </a:lnTo>
                  <a:lnTo>
                    <a:pt x="13" y="9"/>
                  </a:lnTo>
                  <a:lnTo>
                    <a:pt x="12" y="8"/>
                  </a:lnTo>
                  <a:lnTo>
                    <a:pt x="11" y="8"/>
                  </a:lnTo>
                  <a:lnTo>
                    <a:pt x="10" y="3"/>
                  </a:lnTo>
                  <a:lnTo>
                    <a:pt x="0" y="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19" name="Freeform 91">
              <a:extLst>
                <a:ext uri="{FF2B5EF4-FFF2-40B4-BE49-F238E27FC236}">
                  <a16:creationId xmlns:a16="http://schemas.microsoft.com/office/drawing/2014/main" id="{26002844-79B9-5835-A45E-895344B1F649}"/>
                </a:ext>
              </a:extLst>
            </p:cNvPr>
            <p:cNvSpPr>
              <a:spLocks/>
            </p:cNvSpPr>
            <p:nvPr/>
          </p:nvSpPr>
          <p:spPr bwMode="auto">
            <a:xfrm>
              <a:off x="8601075" y="6324600"/>
              <a:ext cx="82550" cy="19050"/>
            </a:xfrm>
            <a:custGeom>
              <a:avLst/>
              <a:gdLst>
                <a:gd name="T0" fmla="*/ 13 w 156"/>
                <a:gd name="T1" fmla="*/ 9 h 36"/>
                <a:gd name="T2" fmla="*/ 156 w 156"/>
                <a:gd name="T3" fmla="*/ 0 h 36"/>
                <a:gd name="T4" fmla="*/ 155 w 156"/>
                <a:gd name="T5" fmla="*/ 11 h 36"/>
                <a:gd name="T6" fmla="*/ 153 w 156"/>
                <a:gd name="T7" fmla="*/ 19 h 36"/>
                <a:gd name="T8" fmla="*/ 148 w 156"/>
                <a:gd name="T9" fmla="*/ 27 h 36"/>
                <a:gd name="T10" fmla="*/ 142 w 156"/>
                <a:gd name="T11" fmla="*/ 36 h 36"/>
                <a:gd name="T12" fmla="*/ 4 w 156"/>
                <a:gd name="T13" fmla="*/ 36 h 36"/>
                <a:gd name="T14" fmla="*/ 4 w 156"/>
                <a:gd name="T15" fmla="*/ 27 h 36"/>
                <a:gd name="T16" fmla="*/ 0 w 156"/>
                <a:gd name="T17" fmla="*/ 27 h 36"/>
                <a:gd name="T18" fmla="*/ 0 w 156"/>
                <a:gd name="T19" fmla="*/ 9 h 36"/>
                <a:gd name="T20" fmla="*/ 18 w 156"/>
                <a:gd name="T21" fmla="*/ 9 h 36"/>
                <a:gd name="T22" fmla="*/ 11 w 156"/>
                <a:gd name="T23" fmla="*/ 9 h 36"/>
                <a:gd name="T24" fmla="*/ 10 w 156"/>
                <a:gd name="T25" fmla="*/ 9 h 36"/>
                <a:gd name="T26" fmla="*/ 11 w 156"/>
                <a:gd name="T27" fmla="*/ 9 h 36"/>
                <a:gd name="T28" fmla="*/ 13 w 156"/>
                <a:gd name="T29"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6" h="36">
                  <a:moveTo>
                    <a:pt x="13" y="9"/>
                  </a:moveTo>
                  <a:lnTo>
                    <a:pt x="156" y="0"/>
                  </a:lnTo>
                  <a:lnTo>
                    <a:pt x="155" y="11"/>
                  </a:lnTo>
                  <a:lnTo>
                    <a:pt x="153" y="19"/>
                  </a:lnTo>
                  <a:lnTo>
                    <a:pt x="148" y="27"/>
                  </a:lnTo>
                  <a:lnTo>
                    <a:pt x="142" y="36"/>
                  </a:lnTo>
                  <a:lnTo>
                    <a:pt x="4" y="36"/>
                  </a:lnTo>
                  <a:lnTo>
                    <a:pt x="4" y="27"/>
                  </a:lnTo>
                  <a:lnTo>
                    <a:pt x="0" y="27"/>
                  </a:lnTo>
                  <a:lnTo>
                    <a:pt x="0" y="9"/>
                  </a:lnTo>
                  <a:lnTo>
                    <a:pt x="18" y="9"/>
                  </a:lnTo>
                  <a:lnTo>
                    <a:pt x="11" y="9"/>
                  </a:lnTo>
                  <a:lnTo>
                    <a:pt x="10" y="9"/>
                  </a:lnTo>
                  <a:lnTo>
                    <a:pt x="11" y="9"/>
                  </a:lnTo>
                  <a:lnTo>
                    <a:pt x="13" y="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0" name="Freeform 92">
              <a:extLst>
                <a:ext uri="{FF2B5EF4-FFF2-40B4-BE49-F238E27FC236}">
                  <a16:creationId xmlns:a16="http://schemas.microsoft.com/office/drawing/2014/main" id="{431C8D6D-2C06-0F6B-E371-7DD3E17DD700}"/>
                </a:ext>
              </a:extLst>
            </p:cNvPr>
            <p:cNvSpPr>
              <a:spLocks/>
            </p:cNvSpPr>
            <p:nvPr/>
          </p:nvSpPr>
          <p:spPr bwMode="auto">
            <a:xfrm>
              <a:off x="8959850" y="6567488"/>
              <a:ext cx="22225" cy="58737"/>
            </a:xfrm>
            <a:custGeom>
              <a:avLst/>
              <a:gdLst>
                <a:gd name="T0" fmla="*/ 19 w 44"/>
                <a:gd name="T1" fmla="*/ 0 h 112"/>
                <a:gd name="T2" fmla="*/ 17 w 44"/>
                <a:gd name="T3" fmla="*/ 2 h 112"/>
                <a:gd name="T4" fmla="*/ 16 w 44"/>
                <a:gd name="T5" fmla="*/ 3 h 112"/>
                <a:gd name="T6" fmla="*/ 14 w 44"/>
                <a:gd name="T7" fmla="*/ 5 h 112"/>
                <a:gd name="T8" fmla="*/ 13 w 44"/>
                <a:gd name="T9" fmla="*/ 7 h 112"/>
                <a:gd name="T10" fmla="*/ 12 w 44"/>
                <a:gd name="T11" fmla="*/ 7 h 112"/>
                <a:gd name="T12" fmla="*/ 9 w 44"/>
                <a:gd name="T13" fmla="*/ 8 h 112"/>
                <a:gd name="T14" fmla="*/ 8 w 44"/>
                <a:gd name="T15" fmla="*/ 10 h 112"/>
                <a:gd name="T16" fmla="*/ 7 w 44"/>
                <a:gd name="T17" fmla="*/ 12 h 112"/>
                <a:gd name="T18" fmla="*/ 9 w 44"/>
                <a:gd name="T19" fmla="*/ 9 h 112"/>
                <a:gd name="T20" fmla="*/ 8 w 44"/>
                <a:gd name="T21" fmla="*/ 9 h 112"/>
                <a:gd name="T22" fmla="*/ 5 w 44"/>
                <a:gd name="T23" fmla="*/ 11 h 112"/>
                <a:gd name="T24" fmla="*/ 2 w 44"/>
                <a:gd name="T25" fmla="*/ 15 h 112"/>
                <a:gd name="T26" fmla="*/ 2 w 44"/>
                <a:gd name="T27" fmla="*/ 19 h 112"/>
                <a:gd name="T28" fmla="*/ 0 w 44"/>
                <a:gd name="T29" fmla="*/ 22 h 112"/>
                <a:gd name="T30" fmla="*/ 2 w 44"/>
                <a:gd name="T31" fmla="*/ 28 h 112"/>
                <a:gd name="T32" fmla="*/ 5 w 44"/>
                <a:gd name="T33" fmla="*/ 34 h 112"/>
                <a:gd name="T34" fmla="*/ 7 w 44"/>
                <a:gd name="T35" fmla="*/ 37 h 112"/>
                <a:gd name="T36" fmla="*/ 8 w 44"/>
                <a:gd name="T37" fmla="*/ 41 h 112"/>
                <a:gd name="T38" fmla="*/ 10 w 44"/>
                <a:gd name="T39" fmla="*/ 43 h 112"/>
                <a:gd name="T40" fmla="*/ 12 w 44"/>
                <a:gd name="T41" fmla="*/ 46 h 112"/>
                <a:gd name="T42" fmla="*/ 13 w 44"/>
                <a:gd name="T43" fmla="*/ 49 h 112"/>
                <a:gd name="T44" fmla="*/ 24 w 44"/>
                <a:gd name="T45" fmla="*/ 61 h 112"/>
                <a:gd name="T46" fmla="*/ 34 w 44"/>
                <a:gd name="T47" fmla="*/ 77 h 112"/>
                <a:gd name="T48" fmla="*/ 42 w 44"/>
                <a:gd name="T49" fmla="*/ 95 h 112"/>
                <a:gd name="T50" fmla="*/ 44 w 44"/>
                <a:gd name="T51" fmla="*/ 112 h 112"/>
                <a:gd name="T52" fmla="*/ 44 w 44"/>
                <a:gd name="T53" fmla="*/ 94 h 112"/>
                <a:gd name="T54" fmla="*/ 44 w 44"/>
                <a:gd name="T55" fmla="*/ 73 h 112"/>
                <a:gd name="T56" fmla="*/ 42 w 44"/>
                <a:gd name="T57" fmla="*/ 51 h 112"/>
                <a:gd name="T58" fmla="*/ 40 w 44"/>
                <a:gd name="T59" fmla="*/ 34 h 112"/>
                <a:gd name="T60" fmla="*/ 37 w 44"/>
                <a:gd name="T61" fmla="*/ 28 h 112"/>
                <a:gd name="T62" fmla="*/ 31 w 44"/>
                <a:gd name="T63" fmla="*/ 16 h 112"/>
                <a:gd name="T64" fmla="*/ 24 w 44"/>
                <a:gd name="T65" fmla="*/ 6 h 112"/>
                <a:gd name="T66" fmla="*/ 19 w 44"/>
                <a:gd name="T67" fmla="*/ 2 h 112"/>
                <a:gd name="T68" fmla="*/ 19 w 44"/>
                <a:gd name="T6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112">
                  <a:moveTo>
                    <a:pt x="19" y="0"/>
                  </a:moveTo>
                  <a:lnTo>
                    <a:pt x="17" y="2"/>
                  </a:lnTo>
                  <a:lnTo>
                    <a:pt x="16" y="3"/>
                  </a:lnTo>
                  <a:lnTo>
                    <a:pt x="14" y="5"/>
                  </a:lnTo>
                  <a:lnTo>
                    <a:pt x="13" y="7"/>
                  </a:lnTo>
                  <a:lnTo>
                    <a:pt x="12" y="7"/>
                  </a:lnTo>
                  <a:lnTo>
                    <a:pt x="9" y="8"/>
                  </a:lnTo>
                  <a:lnTo>
                    <a:pt x="8" y="10"/>
                  </a:lnTo>
                  <a:lnTo>
                    <a:pt x="7" y="12"/>
                  </a:lnTo>
                  <a:lnTo>
                    <a:pt x="9" y="9"/>
                  </a:lnTo>
                  <a:lnTo>
                    <a:pt x="8" y="9"/>
                  </a:lnTo>
                  <a:lnTo>
                    <a:pt x="5" y="11"/>
                  </a:lnTo>
                  <a:lnTo>
                    <a:pt x="2" y="15"/>
                  </a:lnTo>
                  <a:lnTo>
                    <a:pt x="2" y="19"/>
                  </a:lnTo>
                  <a:lnTo>
                    <a:pt x="0" y="22"/>
                  </a:lnTo>
                  <a:lnTo>
                    <a:pt x="2" y="28"/>
                  </a:lnTo>
                  <a:lnTo>
                    <a:pt x="5" y="34"/>
                  </a:lnTo>
                  <a:lnTo>
                    <a:pt x="7" y="37"/>
                  </a:lnTo>
                  <a:lnTo>
                    <a:pt x="8" y="41"/>
                  </a:lnTo>
                  <a:lnTo>
                    <a:pt x="10" y="43"/>
                  </a:lnTo>
                  <a:lnTo>
                    <a:pt x="12" y="46"/>
                  </a:lnTo>
                  <a:lnTo>
                    <a:pt x="13" y="49"/>
                  </a:lnTo>
                  <a:lnTo>
                    <a:pt x="24" y="61"/>
                  </a:lnTo>
                  <a:lnTo>
                    <a:pt x="34" y="77"/>
                  </a:lnTo>
                  <a:lnTo>
                    <a:pt x="42" y="95"/>
                  </a:lnTo>
                  <a:lnTo>
                    <a:pt x="44" y="112"/>
                  </a:lnTo>
                  <a:lnTo>
                    <a:pt x="44" y="94"/>
                  </a:lnTo>
                  <a:lnTo>
                    <a:pt x="44" y="73"/>
                  </a:lnTo>
                  <a:lnTo>
                    <a:pt x="42" y="51"/>
                  </a:lnTo>
                  <a:lnTo>
                    <a:pt x="40" y="34"/>
                  </a:lnTo>
                  <a:lnTo>
                    <a:pt x="37" y="28"/>
                  </a:lnTo>
                  <a:lnTo>
                    <a:pt x="31" y="16"/>
                  </a:lnTo>
                  <a:lnTo>
                    <a:pt x="24" y="6"/>
                  </a:lnTo>
                  <a:lnTo>
                    <a:pt x="19" y="2"/>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21" name="Freeform 93">
              <a:extLst>
                <a:ext uri="{FF2B5EF4-FFF2-40B4-BE49-F238E27FC236}">
                  <a16:creationId xmlns:a16="http://schemas.microsoft.com/office/drawing/2014/main" id="{6DE3934F-233C-718D-BFE3-15FD9FD66501}"/>
                </a:ext>
              </a:extLst>
            </p:cNvPr>
            <p:cNvSpPr>
              <a:spLocks/>
            </p:cNvSpPr>
            <p:nvPr/>
          </p:nvSpPr>
          <p:spPr bwMode="auto">
            <a:xfrm>
              <a:off x="8804275" y="6484938"/>
              <a:ext cx="9525" cy="46037"/>
            </a:xfrm>
            <a:custGeom>
              <a:avLst/>
              <a:gdLst>
                <a:gd name="T0" fmla="*/ 13 w 19"/>
                <a:gd name="T1" fmla="*/ 88 h 88"/>
                <a:gd name="T2" fmla="*/ 12 w 19"/>
                <a:gd name="T3" fmla="*/ 84 h 88"/>
                <a:gd name="T4" fmla="*/ 9 w 19"/>
                <a:gd name="T5" fmla="*/ 79 h 88"/>
                <a:gd name="T6" fmla="*/ 5 w 19"/>
                <a:gd name="T7" fmla="*/ 74 h 88"/>
                <a:gd name="T8" fmla="*/ 2 w 19"/>
                <a:gd name="T9" fmla="*/ 71 h 88"/>
                <a:gd name="T10" fmla="*/ 0 w 19"/>
                <a:gd name="T11" fmla="*/ 56 h 88"/>
                <a:gd name="T12" fmla="*/ 0 w 19"/>
                <a:gd name="T13" fmla="*/ 44 h 88"/>
                <a:gd name="T14" fmla="*/ 2 w 19"/>
                <a:gd name="T15" fmla="*/ 32 h 88"/>
                <a:gd name="T16" fmla="*/ 7 w 19"/>
                <a:gd name="T17" fmla="*/ 17 h 88"/>
                <a:gd name="T18" fmla="*/ 16 w 19"/>
                <a:gd name="T19" fmla="*/ 0 h 88"/>
                <a:gd name="T20" fmla="*/ 15 w 19"/>
                <a:gd name="T21" fmla="*/ 8 h 88"/>
                <a:gd name="T22" fmla="*/ 12 w 19"/>
                <a:gd name="T23" fmla="*/ 30 h 88"/>
                <a:gd name="T24" fmla="*/ 13 w 19"/>
                <a:gd name="T25" fmla="*/ 50 h 88"/>
                <a:gd name="T26" fmla="*/ 16 w 19"/>
                <a:gd name="T27" fmla="*/ 57 h 88"/>
                <a:gd name="T28" fmla="*/ 19 w 19"/>
                <a:gd name="T29" fmla="*/ 71 h 88"/>
                <a:gd name="T30" fmla="*/ 19 w 19"/>
                <a:gd name="T31" fmla="*/ 84 h 88"/>
                <a:gd name="T32" fmla="*/ 13 w 19"/>
                <a:gd name="T3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88">
                  <a:moveTo>
                    <a:pt x="13" y="88"/>
                  </a:moveTo>
                  <a:lnTo>
                    <a:pt x="12" y="84"/>
                  </a:lnTo>
                  <a:lnTo>
                    <a:pt x="9" y="79"/>
                  </a:lnTo>
                  <a:lnTo>
                    <a:pt x="5" y="74"/>
                  </a:lnTo>
                  <a:lnTo>
                    <a:pt x="2" y="71"/>
                  </a:lnTo>
                  <a:lnTo>
                    <a:pt x="0" y="56"/>
                  </a:lnTo>
                  <a:lnTo>
                    <a:pt x="0" y="44"/>
                  </a:lnTo>
                  <a:lnTo>
                    <a:pt x="2" y="32"/>
                  </a:lnTo>
                  <a:lnTo>
                    <a:pt x="7" y="17"/>
                  </a:lnTo>
                  <a:lnTo>
                    <a:pt x="16" y="0"/>
                  </a:lnTo>
                  <a:lnTo>
                    <a:pt x="15" y="8"/>
                  </a:lnTo>
                  <a:lnTo>
                    <a:pt x="12" y="30"/>
                  </a:lnTo>
                  <a:lnTo>
                    <a:pt x="13" y="50"/>
                  </a:lnTo>
                  <a:lnTo>
                    <a:pt x="16" y="57"/>
                  </a:lnTo>
                  <a:lnTo>
                    <a:pt x="19" y="71"/>
                  </a:lnTo>
                  <a:lnTo>
                    <a:pt x="19" y="84"/>
                  </a:lnTo>
                  <a:lnTo>
                    <a:pt x="13" y="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25" name="文本框 224">
            <a:extLst>
              <a:ext uri="{FF2B5EF4-FFF2-40B4-BE49-F238E27FC236}">
                <a16:creationId xmlns:a16="http://schemas.microsoft.com/office/drawing/2014/main" id="{CC8B8D5A-83C0-E81A-08A0-C4CD3E2738F2}"/>
              </a:ext>
            </a:extLst>
          </p:cNvPr>
          <p:cNvSpPr txBox="1"/>
          <p:nvPr/>
        </p:nvSpPr>
        <p:spPr>
          <a:xfrm>
            <a:off x="5191957" y="4944913"/>
            <a:ext cx="24955527" cy="1015663"/>
          </a:xfrm>
          <a:prstGeom prst="rect">
            <a:avLst/>
          </a:prstGeom>
          <a:noFill/>
        </p:spPr>
        <p:txBody>
          <a:bodyPr wrap="square" rtlCol="0">
            <a:spAutoFit/>
          </a:bodyPr>
          <a:lstStyle/>
          <a:p>
            <a:r>
              <a:rPr lang="en-US" altLang="zh-CN" sz="6000" dirty="0" err="1">
                <a:latin typeface="Times New Roman" panose="02020603050405020304" pitchFamily="18" charset="0"/>
                <a:cs typeface="Times New Roman" panose="02020603050405020304" pitchFamily="18" charset="0"/>
              </a:rPr>
              <a:t>Yuanmeng</a:t>
            </a:r>
            <a:r>
              <a:rPr lang="en-US" altLang="zh-CN" sz="6000" dirty="0">
                <a:latin typeface="Times New Roman" panose="02020603050405020304" pitchFamily="18" charset="0"/>
                <a:cs typeface="Times New Roman" panose="02020603050405020304" pitchFamily="18" charset="0"/>
              </a:rPr>
              <a:t> Lou, </a:t>
            </a:r>
            <a:r>
              <a:rPr lang="en-US" altLang="zh-CN" sz="6000" dirty="0" err="1">
                <a:latin typeface="Times New Roman" panose="02020603050405020304" pitchFamily="18" charset="0"/>
                <a:cs typeface="Times New Roman" panose="02020603050405020304" pitchFamily="18" charset="0"/>
              </a:rPr>
              <a:t>Haiyun</a:t>
            </a:r>
            <a:r>
              <a:rPr lang="en-US" altLang="zh-CN" sz="6000" dirty="0">
                <a:latin typeface="Times New Roman" panose="02020603050405020304" pitchFamily="18" charset="0"/>
                <a:cs typeface="Times New Roman" panose="02020603050405020304" pitchFamily="18" charset="0"/>
              </a:rPr>
              <a:t> Ma*, </a:t>
            </a:r>
            <a:r>
              <a:rPr lang="en-US" altLang="zh-CN" sz="6000" dirty="0" err="1">
                <a:latin typeface="Times New Roman" panose="02020603050405020304" pitchFamily="18" charset="0"/>
                <a:cs typeface="Times New Roman" panose="02020603050405020304" pitchFamily="18" charset="0"/>
              </a:rPr>
              <a:t>Yanyue</a:t>
            </a:r>
            <a:r>
              <a:rPr lang="en-US" altLang="zh-CN" sz="6000" dirty="0">
                <a:latin typeface="Times New Roman" panose="02020603050405020304" pitchFamily="18" charset="0"/>
                <a:cs typeface="Times New Roman" panose="02020603050405020304" pitchFamily="18" charset="0"/>
              </a:rPr>
              <a:t> </a:t>
            </a:r>
            <a:r>
              <a:rPr lang="en-US" altLang="zh-CN" sz="6000" dirty="0" err="1">
                <a:latin typeface="Times New Roman" panose="02020603050405020304" pitchFamily="18" charset="0"/>
                <a:cs typeface="Times New Roman" panose="02020603050405020304" pitchFamily="18" charset="0"/>
              </a:rPr>
              <a:t>Su</a:t>
            </a:r>
            <a:r>
              <a:rPr lang="en-US" altLang="zh-CN" sz="6000" dirty="0">
                <a:latin typeface="Times New Roman" panose="02020603050405020304" pitchFamily="18" charset="0"/>
                <a:cs typeface="Times New Roman" panose="02020603050405020304" pitchFamily="18" charset="0"/>
              </a:rPr>
              <a:t>, </a:t>
            </a:r>
            <a:r>
              <a:rPr lang="en-US" altLang="zh-CN" sz="6000" dirty="0" err="1">
                <a:latin typeface="Times New Roman" panose="02020603050405020304" pitchFamily="18" charset="0"/>
                <a:cs typeface="Times New Roman" panose="02020603050405020304" pitchFamily="18" charset="0"/>
              </a:rPr>
              <a:t>Yiheng</a:t>
            </a:r>
            <a:r>
              <a:rPr lang="en-US" altLang="zh-CN" sz="6000" dirty="0">
                <a:latin typeface="Times New Roman" panose="02020603050405020304" pitchFamily="18" charset="0"/>
                <a:cs typeface="Times New Roman" panose="02020603050405020304" pitchFamily="18" charset="0"/>
              </a:rPr>
              <a:t> Ma, Le Yang, Jianzhong Xu*</a:t>
            </a:r>
            <a:endParaRPr lang="zh-CN" altLang="en-US" sz="6000" dirty="0">
              <a:latin typeface="Times New Roman" panose="02020603050405020304" pitchFamily="18" charset="0"/>
              <a:cs typeface="Times New Roman" panose="02020603050405020304" pitchFamily="18" charset="0"/>
            </a:endParaRPr>
          </a:p>
        </p:txBody>
      </p:sp>
      <p:sp>
        <p:nvSpPr>
          <p:cNvPr id="227" name="文本框 226">
            <a:extLst>
              <a:ext uri="{FF2B5EF4-FFF2-40B4-BE49-F238E27FC236}">
                <a16:creationId xmlns:a16="http://schemas.microsoft.com/office/drawing/2014/main" id="{0343C537-8506-4446-DD87-363EA77EF337}"/>
              </a:ext>
            </a:extLst>
          </p:cNvPr>
          <p:cNvSpPr txBox="1"/>
          <p:nvPr/>
        </p:nvSpPr>
        <p:spPr>
          <a:xfrm>
            <a:off x="2619005" y="6078178"/>
            <a:ext cx="28978901" cy="1015663"/>
          </a:xfrm>
          <a:prstGeom prst="rect">
            <a:avLst/>
          </a:prstGeom>
          <a:noFill/>
        </p:spPr>
        <p:txBody>
          <a:bodyPr wrap="square">
            <a:spAutoFit/>
          </a:bodyPr>
          <a:lstStyle/>
          <a:p>
            <a:r>
              <a:rPr lang="en-US" altLang="zh-CN" sz="6000" i="1" dirty="0">
                <a:latin typeface="Times New Roman" panose="02020603050405020304" pitchFamily="18" charset="0"/>
                <a:cs typeface="Times New Roman" panose="02020603050405020304" pitchFamily="18" charset="0"/>
              </a:rPr>
              <a:t>College of Chemistry and Environmental Science, Hebei University, Baoding 071002, China</a:t>
            </a:r>
            <a:endParaRPr lang="zh-CN" altLang="en-US" sz="6000" i="1" dirty="0">
              <a:latin typeface="Times New Roman" panose="02020603050405020304" pitchFamily="18" charset="0"/>
              <a:cs typeface="Times New Roman" panose="02020603050405020304" pitchFamily="18" charset="0"/>
            </a:endParaRPr>
          </a:p>
        </p:txBody>
      </p:sp>
      <p:pic>
        <p:nvPicPr>
          <p:cNvPr id="238" name="图片 237">
            <a:extLst>
              <a:ext uri="{FF2B5EF4-FFF2-40B4-BE49-F238E27FC236}">
                <a16:creationId xmlns:a16="http://schemas.microsoft.com/office/drawing/2014/main" id="{8109419D-5386-BB7E-E0ED-A6335082D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8003" y="36953282"/>
            <a:ext cx="11167162" cy="5564038"/>
          </a:xfrm>
          <a:prstGeom prst="rect">
            <a:avLst/>
          </a:prstGeom>
        </p:spPr>
      </p:pic>
      <p:sp>
        <p:nvSpPr>
          <p:cNvPr id="250" name="矩形 249">
            <a:extLst>
              <a:ext uri="{FF2B5EF4-FFF2-40B4-BE49-F238E27FC236}">
                <a16:creationId xmlns:a16="http://schemas.microsoft.com/office/drawing/2014/main" id="{802064D6-2C61-4FDE-ECFB-04E5EF3752A8}"/>
              </a:ext>
            </a:extLst>
          </p:cNvPr>
          <p:cNvSpPr/>
          <p:nvPr/>
        </p:nvSpPr>
        <p:spPr>
          <a:xfrm>
            <a:off x="480861" y="14335864"/>
            <a:ext cx="5750576" cy="10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0" b="1" dirty="0">
                <a:solidFill>
                  <a:srgbClr val="E838D3"/>
                </a:solidFill>
                <a:latin typeface="Times New Roman" panose="02020603050405020304" pitchFamily="18" charset="0"/>
                <a:cs typeface="Times New Roman" panose="02020603050405020304" pitchFamily="18" charset="0"/>
              </a:rPr>
              <a:t>Introduction</a:t>
            </a:r>
            <a:endParaRPr lang="zh-CN" altLang="en-US" sz="8000" b="1" dirty="0">
              <a:solidFill>
                <a:srgbClr val="E838D3"/>
              </a:solidFill>
              <a:latin typeface="Times New Roman" panose="02020603050405020304" pitchFamily="18" charset="0"/>
              <a:cs typeface="Times New Roman" panose="02020603050405020304" pitchFamily="18" charset="0"/>
            </a:endParaRPr>
          </a:p>
        </p:txBody>
      </p:sp>
      <p:cxnSp>
        <p:nvCxnSpPr>
          <p:cNvPr id="252" name="直接连接符 251">
            <a:extLst>
              <a:ext uri="{FF2B5EF4-FFF2-40B4-BE49-F238E27FC236}">
                <a16:creationId xmlns:a16="http://schemas.microsoft.com/office/drawing/2014/main" id="{2575D02E-2B1F-D7C1-1D6A-011A915D2153}"/>
              </a:ext>
            </a:extLst>
          </p:cNvPr>
          <p:cNvCxnSpPr>
            <a:cxnSpLocks/>
          </p:cNvCxnSpPr>
          <p:nvPr/>
        </p:nvCxnSpPr>
        <p:spPr>
          <a:xfrm>
            <a:off x="480861" y="16673914"/>
            <a:ext cx="15183603" cy="0"/>
          </a:xfrm>
          <a:prstGeom prst="line">
            <a:avLst/>
          </a:prstGeom>
          <a:ln w="177800">
            <a:noFill/>
          </a:ln>
        </p:spPr>
        <p:style>
          <a:lnRef idx="1">
            <a:schemeClr val="accent1"/>
          </a:lnRef>
          <a:fillRef idx="0">
            <a:schemeClr val="accent1"/>
          </a:fillRef>
          <a:effectRef idx="0">
            <a:schemeClr val="accent1"/>
          </a:effectRef>
          <a:fontRef idx="minor">
            <a:schemeClr val="tx1"/>
          </a:fontRef>
        </p:style>
      </p:cxnSp>
      <p:sp>
        <p:nvSpPr>
          <p:cNvPr id="255" name="文本框 254">
            <a:extLst>
              <a:ext uri="{FF2B5EF4-FFF2-40B4-BE49-F238E27FC236}">
                <a16:creationId xmlns:a16="http://schemas.microsoft.com/office/drawing/2014/main" id="{24CB28A8-BF62-CC58-560D-D13D94F5C6C1}"/>
              </a:ext>
            </a:extLst>
          </p:cNvPr>
          <p:cNvSpPr txBox="1"/>
          <p:nvPr/>
        </p:nvSpPr>
        <p:spPr>
          <a:xfrm>
            <a:off x="398443" y="15299136"/>
            <a:ext cx="15430666" cy="3046988"/>
          </a:xfrm>
          <a:prstGeom prst="rect">
            <a:avLst/>
          </a:prstGeom>
          <a:noFill/>
        </p:spPr>
        <p:txBody>
          <a:bodyPr wrap="square">
            <a:spAutoFit/>
          </a:bodyPr>
          <a:lstStyle/>
          <a:p>
            <a:pPr algn="just"/>
            <a:r>
              <a:rPr lang="en-US" altLang="zh-CN" sz="4800" dirty="0">
                <a:latin typeface="Times New Roman" panose="02020603050405020304" pitchFamily="18" charset="0"/>
                <a:cs typeface="Times New Roman" panose="02020603050405020304" pitchFamily="18" charset="0"/>
              </a:rPr>
              <a:t>A novel nanohybrid HNTs-based flame retardant was prepared after a successive cavity expansion, copper phytate encapsulation and </a:t>
            </a:r>
            <a:r>
              <a:rPr lang="en-US" altLang="zh-CN" sz="4800" dirty="0" err="1">
                <a:latin typeface="Times New Roman" panose="02020603050405020304" pitchFamily="18" charset="0"/>
                <a:cs typeface="Times New Roman" panose="02020603050405020304" pitchFamily="18" charset="0"/>
              </a:rPr>
              <a:t>polyphosphazene</a:t>
            </a:r>
            <a:r>
              <a:rPr lang="en-US" altLang="zh-CN" sz="4800" dirty="0">
                <a:latin typeface="Times New Roman" panose="02020603050405020304" pitchFamily="18" charset="0"/>
                <a:cs typeface="Times New Roman" panose="02020603050405020304" pitchFamily="18" charset="0"/>
              </a:rPr>
              <a:t> wrapping is named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 and then applied in EP.</a:t>
            </a:r>
            <a:endParaRPr lang="zh-CN" altLang="en-US" sz="4800" dirty="0">
              <a:latin typeface="Times New Roman" panose="02020603050405020304" pitchFamily="18" charset="0"/>
              <a:cs typeface="Times New Roman" panose="02020603050405020304" pitchFamily="18" charset="0"/>
            </a:endParaRPr>
          </a:p>
        </p:txBody>
      </p:sp>
      <p:sp>
        <p:nvSpPr>
          <p:cNvPr id="258" name="矩形 257">
            <a:extLst>
              <a:ext uri="{FF2B5EF4-FFF2-40B4-BE49-F238E27FC236}">
                <a16:creationId xmlns:a16="http://schemas.microsoft.com/office/drawing/2014/main" id="{A570759A-FCA6-30A6-7996-228E23575E67}"/>
              </a:ext>
            </a:extLst>
          </p:cNvPr>
          <p:cNvSpPr/>
          <p:nvPr/>
        </p:nvSpPr>
        <p:spPr>
          <a:xfrm>
            <a:off x="573196" y="18552720"/>
            <a:ext cx="15434658" cy="261626"/>
          </a:xfrm>
          <a:prstGeom prst="rect">
            <a:avLst/>
          </a:prstGeom>
          <a:gradFill>
            <a:gsLst>
              <a:gs pos="89000">
                <a:srgbClr val="E838D3"/>
              </a:gs>
              <a:gs pos="68000">
                <a:srgbClr val="E838D3"/>
              </a:gs>
              <a:gs pos="46000">
                <a:srgbClr val="E838D3"/>
              </a:gs>
              <a:gs pos="25000">
                <a:srgbClr val="E838D3"/>
              </a:gs>
              <a:gs pos="7000">
                <a:srgbClr val="E838D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4800" dirty="0">
              <a:latin typeface="Times New Roman" panose="02020603050405020304" pitchFamily="18" charset="0"/>
              <a:cs typeface="Times New Roman" panose="02020603050405020304" pitchFamily="18" charset="0"/>
            </a:endParaRPr>
          </a:p>
        </p:txBody>
      </p:sp>
      <p:pic>
        <p:nvPicPr>
          <p:cNvPr id="35" name="图片 34">
            <a:extLst>
              <a:ext uri="{FF2B5EF4-FFF2-40B4-BE49-F238E27FC236}">
                <a16:creationId xmlns:a16="http://schemas.microsoft.com/office/drawing/2014/main" id="{F4518841-9F1A-143C-4888-212CA4157B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443" y="24484791"/>
            <a:ext cx="15600158" cy="8775090"/>
          </a:xfrm>
          <a:prstGeom prst="rect">
            <a:avLst/>
          </a:prstGeom>
          <a:gradFill>
            <a:gsLst>
              <a:gs pos="77000">
                <a:schemeClr val="tx2">
                  <a:lumMod val="20000"/>
                  <a:lumOff val="80000"/>
                </a:schemeClr>
              </a:gs>
              <a:gs pos="25000">
                <a:schemeClr val="accent5">
                  <a:lumMod val="20000"/>
                  <a:lumOff val="80000"/>
                </a:schemeClr>
              </a:gs>
            </a:gsLst>
            <a:lin ang="5400000" scaled="1"/>
          </a:gradFill>
        </p:spPr>
      </p:pic>
      <p:sp>
        <p:nvSpPr>
          <p:cNvPr id="260" name="矩形 259">
            <a:extLst>
              <a:ext uri="{FF2B5EF4-FFF2-40B4-BE49-F238E27FC236}">
                <a16:creationId xmlns:a16="http://schemas.microsoft.com/office/drawing/2014/main" id="{66CE2BCB-8A01-8377-543B-085C95901709}"/>
              </a:ext>
            </a:extLst>
          </p:cNvPr>
          <p:cNvSpPr/>
          <p:nvPr/>
        </p:nvSpPr>
        <p:spPr>
          <a:xfrm>
            <a:off x="480861" y="18942330"/>
            <a:ext cx="4499683" cy="1048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0" b="1" dirty="0">
                <a:solidFill>
                  <a:srgbClr val="E838D3"/>
                </a:solidFill>
                <a:latin typeface="Times New Roman" panose="02020603050405020304" pitchFamily="18" charset="0"/>
                <a:cs typeface="Times New Roman" panose="02020603050405020304" pitchFamily="18" charset="0"/>
              </a:rPr>
              <a:t>Methods</a:t>
            </a:r>
            <a:endParaRPr lang="zh-CN" altLang="en-US" sz="8000" b="1" dirty="0">
              <a:solidFill>
                <a:srgbClr val="E838D3"/>
              </a:solidFill>
              <a:latin typeface="Times New Roman" panose="02020603050405020304" pitchFamily="18" charset="0"/>
              <a:cs typeface="Times New Roman" panose="02020603050405020304" pitchFamily="18" charset="0"/>
            </a:endParaRPr>
          </a:p>
        </p:txBody>
      </p:sp>
      <p:sp>
        <p:nvSpPr>
          <p:cNvPr id="263" name="矩形 262">
            <a:extLst>
              <a:ext uri="{FF2B5EF4-FFF2-40B4-BE49-F238E27FC236}">
                <a16:creationId xmlns:a16="http://schemas.microsoft.com/office/drawing/2014/main" id="{F30F9B49-5922-F118-376A-B9491FA9A32B}"/>
              </a:ext>
            </a:extLst>
          </p:cNvPr>
          <p:cNvSpPr/>
          <p:nvPr/>
        </p:nvSpPr>
        <p:spPr>
          <a:xfrm>
            <a:off x="442568" y="34228529"/>
            <a:ext cx="15434658" cy="261626"/>
          </a:xfrm>
          <a:prstGeom prst="rect">
            <a:avLst/>
          </a:prstGeom>
          <a:gradFill flip="none" rotWithShape="1">
            <a:gsLst>
              <a:gs pos="78000">
                <a:srgbClr val="E838D3"/>
              </a:gs>
              <a:gs pos="51000">
                <a:srgbClr val="E838D3"/>
              </a:gs>
              <a:gs pos="22000">
                <a:srgbClr val="E838D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4800" dirty="0">
              <a:solidFill>
                <a:srgbClr val="E838D3"/>
              </a:solidFill>
              <a:latin typeface="Times New Roman" panose="02020603050405020304" pitchFamily="18" charset="0"/>
              <a:cs typeface="Times New Roman" panose="02020603050405020304" pitchFamily="18" charset="0"/>
            </a:endParaRPr>
          </a:p>
        </p:txBody>
      </p:sp>
      <p:sp>
        <p:nvSpPr>
          <p:cNvPr id="265" name="文本框 264">
            <a:extLst>
              <a:ext uri="{FF2B5EF4-FFF2-40B4-BE49-F238E27FC236}">
                <a16:creationId xmlns:a16="http://schemas.microsoft.com/office/drawing/2014/main" id="{AFC370BC-C491-D666-C10C-772DC797EF71}"/>
              </a:ext>
            </a:extLst>
          </p:cNvPr>
          <p:cNvSpPr txBox="1"/>
          <p:nvPr/>
        </p:nvSpPr>
        <p:spPr>
          <a:xfrm>
            <a:off x="590123" y="19968501"/>
            <a:ext cx="11896484" cy="830997"/>
          </a:xfrm>
          <a:prstGeom prst="rect">
            <a:avLst/>
          </a:prstGeom>
          <a:noFill/>
        </p:spPr>
        <p:txBody>
          <a:bodyPr wrap="square">
            <a:spAutoFit/>
          </a:bodyPr>
          <a:lstStyle/>
          <a:p>
            <a:r>
              <a:rPr lang="en-US" altLang="zh-CN" sz="4800" dirty="0">
                <a:latin typeface="Times New Roman" panose="02020603050405020304" pitchFamily="18" charset="0"/>
                <a:cs typeface="Times New Roman" panose="02020603050405020304" pitchFamily="18" charset="0"/>
              </a:rPr>
              <a:t>The synthesis of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 (Fig.1)</a:t>
            </a:r>
            <a:endParaRPr lang="zh-CN" altLang="en-US" sz="4800" dirty="0">
              <a:latin typeface="Times New Roman" panose="02020603050405020304" pitchFamily="18" charset="0"/>
              <a:cs typeface="Times New Roman" panose="02020603050405020304" pitchFamily="18" charset="0"/>
            </a:endParaRPr>
          </a:p>
        </p:txBody>
      </p:sp>
      <p:sp>
        <p:nvSpPr>
          <p:cNvPr id="267" name="文本框 266">
            <a:extLst>
              <a:ext uri="{FF2B5EF4-FFF2-40B4-BE49-F238E27FC236}">
                <a16:creationId xmlns:a16="http://schemas.microsoft.com/office/drawing/2014/main" id="{82932A97-3961-74EA-1462-9AD7CC2B897E}"/>
              </a:ext>
            </a:extLst>
          </p:cNvPr>
          <p:cNvSpPr txBox="1"/>
          <p:nvPr/>
        </p:nvSpPr>
        <p:spPr>
          <a:xfrm>
            <a:off x="3642001" y="33479229"/>
            <a:ext cx="9330902" cy="646331"/>
          </a:xfrm>
          <a:prstGeom prst="rect">
            <a:avLst/>
          </a:prstGeom>
          <a:noFill/>
        </p:spPr>
        <p:txBody>
          <a:bodyPr wrap="square">
            <a:spAutoFit/>
          </a:bodyPr>
          <a:lstStyle/>
          <a:p>
            <a:r>
              <a:rPr lang="en-US" altLang="zh-CN" sz="3600" dirty="0">
                <a:latin typeface="Times New Roman" panose="02020603050405020304" pitchFamily="18" charset="0"/>
                <a:cs typeface="Times New Roman" panose="02020603050405020304" pitchFamily="18" charset="0"/>
              </a:rPr>
              <a:t>Fig. 1. Synthesis route of </a:t>
            </a:r>
            <a:r>
              <a:rPr lang="en-US" altLang="zh-CN" sz="3600" dirty="0" err="1">
                <a:latin typeface="Times New Roman" panose="02020603050405020304" pitchFamily="18" charset="0"/>
                <a:cs typeface="Times New Roman" panose="02020603050405020304" pitchFamily="18" charset="0"/>
              </a:rPr>
              <a:t>Phyt-Cu@HNTs@PZS</a:t>
            </a:r>
            <a:r>
              <a:rPr lang="en-US" altLang="zh-CN" sz="3600" dirty="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sp>
        <p:nvSpPr>
          <p:cNvPr id="269" name="矩形 268">
            <a:extLst>
              <a:ext uri="{FF2B5EF4-FFF2-40B4-BE49-F238E27FC236}">
                <a16:creationId xmlns:a16="http://schemas.microsoft.com/office/drawing/2014/main" id="{52EFF47C-7F98-4610-226A-5AAF48C2B0BA}"/>
              </a:ext>
            </a:extLst>
          </p:cNvPr>
          <p:cNvSpPr/>
          <p:nvPr/>
        </p:nvSpPr>
        <p:spPr>
          <a:xfrm>
            <a:off x="515676" y="34429586"/>
            <a:ext cx="3309516" cy="1340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0" b="1" dirty="0">
                <a:solidFill>
                  <a:srgbClr val="E838D3"/>
                </a:solidFill>
                <a:latin typeface="Times New Roman" panose="02020603050405020304" pitchFamily="18" charset="0"/>
                <a:cs typeface="Times New Roman" panose="02020603050405020304" pitchFamily="18" charset="0"/>
              </a:rPr>
              <a:t>Result</a:t>
            </a:r>
            <a:endParaRPr lang="zh-CN" altLang="en-US" sz="8000" b="1" dirty="0">
              <a:solidFill>
                <a:srgbClr val="E838D3"/>
              </a:solidFill>
              <a:latin typeface="Times New Roman" panose="02020603050405020304" pitchFamily="18" charset="0"/>
              <a:cs typeface="Times New Roman" panose="02020603050405020304" pitchFamily="18" charset="0"/>
            </a:endParaRPr>
          </a:p>
        </p:txBody>
      </p:sp>
      <p:sp>
        <p:nvSpPr>
          <p:cNvPr id="271" name="文本框 270">
            <a:extLst>
              <a:ext uri="{FF2B5EF4-FFF2-40B4-BE49-F238E27FC236}">
                <a16:creationId xmlns:a16="http://schemas.microsoft.com/office/drawing/2014/main" id="{259BD625-66C6-BFC7-5A6C-1D74FA9958A9}"/>
              </a:ext>
            </a:extLst>
          </p:cNvPr>
          <p:cNvSpPr txBox="1"/>
          <p:nvPr/>
        </p:nvSpPr>
        <p:spPr>
          <a:xfrm>
            <a:off x="4861532" y="42540639"/>
            <a:ext cx="7229401" cy="646331"/>
          </a:xfrm>
          <a:prstGeom prst="rect">
            <a:avLst/>
          </a:prstGeom>
          <a:noFill/>
        </p:spPr>
        <p:txBody>
          <a:bodyPr wrap="square">
            <a:spAutoFit/>
          </a:bodyPr>
          <a:lstStyle/>
          <a:p>
            <a:r>
              <a:rPr lang="en-US" altLang="zh-CN" sz="3600" dirty="0">
                <a:latin typeface="Times New Roman" panose="02020603050405020304" pitchFamily="18" charset="0"/>
                <a:cs typeface="Times New Roman" panose="02020603050405020304" pitchFamily="18" charset="0"/>
              </a:rPr>
              <a:t>Fig. 2. The analysis of flame retardant </a:t>
            </a:r>
            <a:endParaRPr lang="zh-CN" altLang="en-US" sz="3600" dirty="0">
              <a:latin typeface="Times New Roman" panose="02020603050405020304" pitchFamily="18" charset="0"/>
              <a:cs typeface="Times New Roman" panose="02020603050405020304" pitchFamily="18" charset="0"/>
            </a:endParaRPr>
          </a:p>
        </p:txBody>
      </p:sp>
      <p:sp>
        <p:nvSpPr>
          <p:cNvPr id="273" name="文本框 272">
            <a:extLst>
              <a:ext uri="{FF2B5EF4-FFF2-40B4-BE49-F238E27FC236}">
                <a16:creationId xmlns:a16="http://schemas.microsoft.com/office/drawing/2014/main" id="{891EAFCF-ABB9-EFEB-37F7-AE3E3E8EE103}"/>
              </a:ext>
            </a:extLst>
          </p:cNvPr>
          <p:cNvSpPr txBox="1"/>
          <p:nvPr/>
        </p:nvSpPr>
        <p:spPr>
          <a:xfrm>
            <a:off x="398443" y="35552800"/>
            <a:ext cx="15897694" cy="1569660"/>
          </a:xfrm>
          <a:prstGeom prst="rect">
            <a:avLst/>
          </a:prstGeom>
          <a:noFill/>
        </p:spPr>
        <p:txBody>
          <a:bodyPr wrap="square">
            <a:spAutoFit/>
          </a:bodyPr>
          <a:lstStyle/>
          <a:p>
            <a:r>
              <a:rPr lang="en-US" altLang="zh-CN" sz="4800" dirty="0">
                <a:latin typeface="Times New Roman" panose="02020603050405020304" pitchFamily="18" charset="0"/>
                <a:cs typeface="Times New Roman" panose="02020603050405020304" pitchFamily="18" charset="0"/>
              </a:rPr>
              <a:t>The analysis of</a:t>
            </a:r>
            <a:r>
              <a:rPr lang="zh-CN" altLang="en-US" sz="4800" dirty="0">
                <a:latin typeface="Times New Roman" panose="02020603050405020304" pitchFamily="18" charset="0"/>
                <a:cs typeface="Times New Roman" panose="02020603050405020304" pitchFamily="18" charset="0"/>
              </a:rPr>
              <a:t> </a:t>
            </a:r>
            <a:r>
              <a:rPr lang="en-US" altLang="zh-CN" sz="4800" dirty="0">
                <a:latin typeface="Times New Roman" panose="02020603050405020304" pitchFamily="18" charset="0"/>
                <a:cs typeface="Times New Roman" panose="02020603050405020304" pitchFamily="18" charset="0"/>
              </a:rPr>
              <a:t>FTIR</a:t>
            </a:r>
            <a:r>
              <a:rPr lang="zh-CN" altLang="en-US" sz="4800" dirty="0">
                <a:latin typeface="Times New Roman" panose="02020603050405020304" pitchFamily="18" charset="0"/>
                <a:cs typeface="Times New Roman" panose="02020603050405020304" pitchFamily="18" charset="0"/>
              </a:rPr>
              <a:t>、</a:t>
            </a:r>
            <a:r>
              <a:rPr lang="en-US" altLang="zh-CN" sz="4800" dirty="0">
                <a:latin typeface="Times New Roman" panose="02020603050405020304" pitchFamily="18" charset="0"/>
                <a:cs typeface="Times New Roman" panose="02020603050405020304" pitchFamily="18" charset="0"/>
              </a:rPr>
              <a:t>XRD</a:t>
            </a:r>
            <a:r>
              <a:rPr lang="zh-CN" altLang="en-US" sz="4800" dirty="0">
                <a:latin typeface="Times New Roman" panose="02020603050405020304" pitchFamily="18" charset="0"/>
                <a:cs typeface="Times New Roman" panose="02020603050405020304" pitchFamily="18" charset="0"/>
              </a:rPr>
              <a:t>、</a:t>
            </a:r>
            <a:r>
              <a:rPr lang="en-US" altLang="zh-CN" sz="4800" dirty="0">
                <a:latin typeface="Times New Roman" panose="02020603050405020304" pitchFamily="18" charset="0"/>
                <a:cs typeface="Times New Roman" panose="02020603050405020304" pitchFamily="18" charset="0"/>
              </a:rPr>
              <a:t>XPS demonstrating that we have successfully modified of HNTs</a:t>
            </a:r>
            <a:endParaRPr lang="zh-CN" altLang="en-US" sz="4800" dirty="0">
              <a:latin typeface="Times New Roman" panose="02020603050405020304" pitchFamily="18" charset="0"/>
              <a:cs typeface="Times New Roman" panose="02020603050405020304" pitchFamily="18" charset="0"/>
            </a:endParaRPr>
          </a:p>
        </p:txBody>
      </p:sp>
      <p:sp>
        <p:nvSpPr>
          <p:cNvPr id="276" name="矩形 275">
            <a:extLst>
              <a:ext uri="{FF2B5EF4-FFF2-40B4-BE49-F238E27FC236}">
                <a16:creationId xmlns:a16="http://schemas.microsoft.com/office/drawing/2014/main" id="{E65DE746-12B3-B9AD-7AE4-4EEB2D71E783}"/>
              </a:ext>
            </a:extLst>
          </p:cNvPr>
          <p:cNvSpPr/>
          <p:nvPr/>
        </p:nvSpPr>
        <p:spPr>
          <a:xfrm>
            <a:off x="16424406" y="39228893"/>
            <a:ext cx="5311094" cy="123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0" b="1" dirty="0">
                <a:solidFill>
                  <a:srgbClr val="E838D3"/>
                </a:solidFill>
                <a:latin typeface="Times New Roman" panose="02020603050405020304" pitchFamily="18" charset="0"/>
                <a:cs typeface="Times New Roman" panose="02020603050405020304" pitchFamily="18" charset="0"/>
              </a:rPr>
              <a:t>Reference</a:t>
            </a:r>
            <a:endParaRPr lang="zh-CN" altLang="en-US" sz="8000" b="1" dirty="0">
              <a:solidFill>
                <a:srgbClr val="E838D3"/>
              </a:solidFill>
              <a:latin typeface="Times New Roman" panose="02020603050405020304" pitchFamily="18" charset="0"/>
              <a:cs typeface="Times New Roman" panose="02020603050405020304" pitchFamily="18" charset="0"/>
            </a:endParaRPr>
          </a:p>
        </p:txBody>
      </p:sp>
      <p:sp>
        <p:nvSpPr>
          <p:cNvPr id="277" name="矩形 276">
            <a:extLst>
              <a:ext uri="{FF2B5EF4-FFF2-40B4-BE49-F238E27FC236}">
                <a16:creationId xmlns:a16="http://schemas.microsoft.com/office/drawing/2014/main" id="{02D55B89-68EE-87CC-9947-13C7F2638009}"/>
              </a:ext>
            </a:extLst>
          </p:cNvPr>
          <p:cNvSpPr/>
          <p:nvPr/>
        </p:nvSpPr>
        <p:spPr>
          <a:xfrm>
            <a:off x="16576445" y="25854874"/>
            <a:ext cx="15434658" cy="261626"/>
          </a:xfrm>
          <a:prstGeom prst="rect">
            <a:avLst/>
          </a:prstGeom>
          <a:gradFill flip="none" rotWithShape="1">
            <a:gsLst>
              <a:gs pos="78000">
                <a:srgbClr val="E838D3"/>
              </a:gs>
              <a:gs pos="51000">
                <a:srgbClr val="E838D3"/>
              </a:gs>
              <a:gs pos="22000">
                <a:srgbClr val="E838D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4800" dirty="0">
              <a:latin typeface="Times New Roman" panose="02020603050405020304" pitchFamily="18" charset="0"/>
              <a:cs typeface="Times New Roman" panose="02020603050405020304" pitchFamily="18" charset="0"/>
            </a:endParaRPr>
          </a:p>
        </p:txBody>
      </p:sp>
      <p:sp>
        <p:nvSpPr>
          <p:cNvPr id="278" name="矩形 277">
            <a:extLst>
              <a:ext uri="{FF2B5EF4-FFF2-40B4-BE49-F238E27FC236}">
                <a16:creationId xmlns:a16="http://schemas.microsoft.com/office/drawing/2014/main" id="{39F8EC60-7F21-5E46-B054-6407345ABFE9}"/>
              </a:ext>
            </a:extLst>
          </p:cNvPr>
          <p:cNvSpPr/>
          <p:nvPr/>
        </p:nvSpPr>
        <p:spPr>
          <a:xfrm>
            <a:off x="16576445" y="39163679"/>
            <a:ext cx="15434658" cy="261626"/>
          </a:xfrm>
          <a:prstGeom prst="rect">
            <a:avLst/>
          </a:prstGeom>
          <a:gradFill flip="none" rotWithShape="1">
            <a:gsLst>
              <a:gs pos="78000">
                <a:srgbClr val="E838D3"/>
              </a:gs>
              <a:gs pos="51000">
                <a:srgbClr val="E838D3"/>
              </a:gs>
              <a:gs pos="22000">
                <a:srgbClr val="E838D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4800" dirty="0">
              <a:latin typeface="Times New Roman" panose="02020603050405020304" pitchFamily="18" charset="0"/>
              <a:cs typeface="Times New Roman" panose="02020603050405020304" pitchFamily="18" charset="0"/>
            </a:endParaRPr>
          </a:p>
        </p:txBody>
      </p:sp>
      <p:sp>
        <p:nvSpPr>
          <p:cNvPr id="280" name="文本框 279">
            <a:extLst>
              <a:ext uri="{FF2B5EF4-FFF2-40B4-BE49-F238E27FC236}">
                <a16:creationId xmlns:a16="http://schemas.microsoft.com/office/drawing/2014/main" id="{0118F643-C123-AD8B-5A03-0018205A8791}"/>
              </a:ext>
            </a:extLst>
          </p:cNvPr>
          <p:cNvSpPr txBox="1"/>
          <p:nvPr/>
        </p:nvSpPr>
        <p:spPr>
          <a:xfrm>
            <a:off x="17807497" y="38456206"/>
            <a:ext cx="13503614" cy="646331"/>
          </a:xfrm>
          <a:prstGeom prst="rect">
            <a:avLst/>
          </a:prstGeom>
          <a:noFill/>
        </p:spPr>
        <p:txBody>
          <a:bodyPr wrap="square">
            <a:spAutoFit/>
          </a:bodyPr>
          <a:lstStyle/>
          <a:p>
            <a:r>
              <a:rPr lang="en-US" altLang="zh-CN" sz="3600" dirty="0">
                <a:latin typeface="Times New Roman" panose="02020603050405020304" pitchFamily="18" charset="0"/>
                <a:cs typeface="Times New Roman" panose="02020603050405020304" pitchFamily="18" charset="0"/>
              </a:rPr>
              <a:t>Fig. 5. Proposed flame retardant mechanism of </a:t>
            </a:r>
            <a:r>
              <a:rPr lang="en-US" altLang="zh-CN" sz="3600" dirty="0" err="1">
                <a:latin typeface="Times New Roman" panose="02020603050405020304" pitchFamily="18" charset="0"/>
                <a:cs typeface="Times New Roman" panose="02020603050405020304" pitchFamily="18" charset="0"/>
              </a:rPr>
              <a:t>Phyt-Cu@HNTs@PZS</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
        <p:nvSpPr>
          <p:cNvPr id="281" name="矩形 280">
            <a:extLst>
              <a:ext uri="{FF2B5EF4-FFF2-40B4-BE49-F238E27FC236}">
                <a16:creationId xmlns:a16="http://schemas.microsoft.com/office/drawing/2014/main" id="{67EAC5B4-D84B-0033-817B-8CF27DBDAD21}"/>
              </a:ext>
            </a:extLst>
          </p:cNvPr>
          <p:cNvSpPr/>
          <p:nvPr/>
        </p:nvSpPr>
        <p:spPr>
          <a:xfrm>
            <a:off x="16424406" y="26062967"/>
            <a:ext cx="13042326" cy="108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8000" b="1" dirty="0">
                <a:solidFill>
                  <a:srgbClr val="E838D3"/>
                </a:solidFill>
                <a:latin typeface="Times New Roman" panose="02020603050405020304" pitchFamily="18" charset="0"/>
                <a:cs typeface="Times New Roman" panose="02020603050405020304" pitchFamily="18" charset="0"/>
              </a:rPr>
              <a:t>Flame retardant mechanism </a:t>
            </a:r>
            <a:endParaRPr lang="zh-CN" altLang="en-US" sz="8000" b="1" dirty="0">
              <a:solidFill>
                <a:srgbClr val="E838D3"/>
              </a:solidFill>
              <a:latin typeface="Times New Roman" panose="02020603050405020304" pitchFamily="18" charset="0"/>
              <a:cs typeface="Times New Roman" panose="02020603050405020304" pitchFamily="18" charset="0"/>
            </a:endParaRPr>
          </a:p>
        </p:txBody>
      </p:sp>
      <p:pic>
        <p:nvPicPr>
          <p:cNvPr id="284" name="图片 283">
            <a:extLst>
              <a:ext uri="{FF2B5EF4-FFF2-40B4-BE49-F238E27FC236}">
                <a16:creationId xmlns:a16="http://schemas.microsoft.com/office/drawing/2014/main" id="{4242B353-4DF9-BE9E-8625-8F1CA85C9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24940" y="18825684"/>
            <a:ext cx="7141510" cy="5841755"/>
          </a:xfrm>
          <a:prstGeom prst="rect">
            <a:avLst/>
          </a:prstGeom>
        </p:spPr>
      </p:pic>
      <p:pic>
        <p:nvPicPr>
          <p:cNvPr id="286" name="图片 285">
            <a:extLst>
              <a:ext uri="{FF2B5EF4-FFF2-40B4-BE49-F238E27FC236}">
                <a16:creationId xmlns:a16="http://schemas.microsoft.com/office/drawing/2014/main" id="{9260B4CB-6FE4-4AE8-E96B-FDE6BA38FD3A}"/>
              </a:ext>
            </a:extLst>
          </p:cNvPr>
          <p:cNvPicPr>
            <a:picLocks noChangeAspect="1"/>
          </p:cNvPicPr>
          <p:nvPr/>
        </p:nvPicPr>
        <p:blipFill rotWithShape="1">
          <a:blip r:embed="rId9">
            <a:extLst>
              <a:ext uri="{28A0092B-C50C-407E-A947-70E740481C1C}">
                <a14:useLocalDpi xmlns:a14="http://schemas.microsoft.com/office/drawing/2010/main" val="0"/>
              </a:ext>
            </a:extLst>
          </a:blip>
          <a:srcRect l="15352" t="1455" r="31785" b="-1455"/>
          <a:stretch/>
        </p:blipFill>
        <p:spPr>
          <a:xfrm>
            <a:off x="16977582" y="18842528"/>
            <a:ext cx="7271835" cy="5880693"/>
          </a:xfrm>
          <a:prstGeom prst="rect">
            <a:avLst/>
          </a:prstGeom>
        </p:spPr>
      </p:pic>
      <p:sp>
        <p:nvSpPr>
          <p:cNvPr id="289" name="文本框 288">
            <a:extLst>
              <a:ext uri="{FF2B5EF4-FFF2-40B4-BE49-F238E27FC236}">
                <a16:creationId xmlns:a16="http://schemas.microsoft.com/office/drawing/2014/main" id="{530C8C25-8917-A0AF-93D2-64E359D0FF76}"/>
              </a:ext>
            </a:extLst>
          </p:cNvPr>
          <p:cNvSpPr txBox="1"/>
          <p:nvPr/>
        </p:nvSpPr>
        <p:spPr>
          <a:xfrm>
            <a:off x="16509008" y="14416327"/>
            <a:ext cx="15740889" cy="4462760"/>
          </a:xfrm>
          <a:prstGeom prst="rect">
            <a:avLst/>
          </a:prstGeom>
          <a:noFill/>
        </p:spPr>
        <p:txBody>
          <a:bodyPr wrap="square">
            <a:spAutoFit/>
          </a:bodyPr>
          <a:lstStyle/>
          <a:p>
            <a:pPr algn="just"/>
            <a:r>
              <a:rPr lang="en-US" altLang="zh-CN" sz="4800" dirty="0">
                <a:latin typeface="Times New Roman" panose="02020603050405020304" pitchFamily="18" charset="0"/>
                <a:cs typeface="Times New Roman" panose="02020603050405020304" pitchFamily="18" charset="0"/>
              </a:rPr>
              <a:t>With the addition of 5% </a:t>
            </a:r>
            <a:r>
              <a:rPr lang="en-US" altLang="zh-CN" sz="4800" dirty="0" err="1">
                <a:latin typeface="Times New Roman" panose="02020603050405020304" pitchFamily="18" charset="0"/>
                <a:cs typeface="Times New Roman" panose="02020603050405020304" pitchFamily="18" charset="0"/>
              </a:rPr>
              <a:t>Phyt-Cu@HNTs@PZS</a:t>
            </a:r>
            <a:r>
              <a:rPr lang="en-US" altLang="zh-CN" sz="4800" dirty="0">
                <a:latin typeface="Times New Roman" panose="02020603050405020304" pitchFamily="18" charset="0"/>
                <a:cs typeface="Times New Roman" panose="02020603050405020304" pitchFamily="18" charset="0"/>
              </a:rPr>
              <a:t>, the PHRR and TSP value were decreased, which were 34% and 37.75%  compared with EP (Fig. 3). The Raman spectrometer was used to analyze the structural defects of crystals in chars</a:t>
            </a:r>
            <a:r>
              <a:rPr lang="en-US" altLang="zh-CN" sz="4800" baseline="30000" dirty="0">
                <a:latin typeface="Times New Roman" panose="02020603050405020304" pitchFamily="18" charset="0"/>
                <a:cs typeface="Times New Roman" panose="02020603050405020304" pitchFamily="18" charset="0"/>
              </a:rPr>
              <a:t>[1]</a:t>
            </a:r>
            <a:r>
              <a:rPr lang="en-US" altLang="zh-CN" sz="4800" dirty="0">
                <a:latin typeface="Times New Roman" panose="02020603050405020304" pitchFamily="18" charset="0"/>
                <a:cs typeface="Times New Roman" panose="02020603050405020304" pitchFamily="18" charset="0"/>
              </a:rPr>
              <a:t>. </a:t>
            </a:r>
            <a:r>
              <a:rPr lang="en-US" altLang="zh-CN" sz="4400" dirty="0">
                <a:latin typeface="Times New Roman" panose="02020603050405020304" pitchFamily="18" charset="0"/>
                <a:cs typeface="Times New Roman" panose="02020603050405020304" pitchFamily="18" charset="0"/>
              </a:rPr>
              <a:t>The results (Fig. 4) show that the </a:t>
            </a:r>
            <a:r>
              <a:rPr lang="en-US" altLang="zh-CN" sz="4800" i="1" dirty="0">
                <a:latin typeface="Times New Roman" panose="02020603050405020304" pitchFamily="18" charset="0"/>
                <a:cs typeface="Times New Roman" panose="02020603050405020304" pitchFamily="18" charset="0"/>
              </a:rPr>
              <a:t>I</a:t>
            </a:r>
            <a:r>
              <a:rPr lang="en-US" altLang="zh-CN" sz="4400" baseline="-25000" dirty="0">
                <a:latin typeface="Times New Roman" panose="02020603050405020304" pitchFamily="18" charset="0"/>
                <a:cs typeface="Times New Roman" panose="02020603050405020304" pitchFamily="18" charset="0"/>
              </a:rPr>
              <a:t>D</a:t>
            </a:r>
            <a:r>
              <a:rPr lang="en-US" altLang="zh-CN" sz="4400" dirty="0">
                <a:latin typeface="Times New Roman" panose="02020603050405020304" pitchFamily="18" charset="0"/>
                <a:cs typeface="Times New Roman" panose="02020603050405020304" pitchFamily="18" charset="0"/>
              </a:rPr>
              <a:t>/</a:t>
            </a:r>
            <a:r>
              <a:rPr lang="en-US" altLang="zh-CN" sz="4800" i="1" dirty="0">
                <a:latin typeface="Times New Roman" panose="02020603050405020304" pitchFamily="18" charset="0"/>
                <a:cs typeface="Times New Roman" panose="02020603050405020304" pitchFamily="18" charset="0"/>
              </a:rPr>
              <a:t>I</a:t>
            </a:r>
            <a:r>
              <a:rPr lang="en-US" altLang="zh-CN" sz="4400" baseline="-25000" dirty="0">
                <a:latin typeface="Times New Roman" panose="02020603050405020304" pitchFamily="18" charset="0"/>
                <a:cs typeface="Times New Roman" panose="02020603050405020304" pitchFamily="18" charset="0"/>
              </a:rPr>
              <a:t>G</a:t>
            </a:r>
            <a:r>
              <a:rPr lang="en-US" altLang="zh-CN" sz="4400" dirty="0">
                <a:latin typeface="Times New Roman" panose="02020603050405020304" pitchFamily="18" charset="0"/>
                <a:cs typeface="Times New Roman" panose="02020603050405020304" pitchFamily="18" charset="0"/>
              </a:rPr>
              <a:t> values of EP nanocomposites higher than that of EP.</a:t>
            </a:r>
            <a:endParaRPr lang="zh-CN" altLang="en-US" sz="4400" dirty="0">
              <a:latin typeface="Times New Roman" panose="02020603050405020304" pitchFamily="18" charset="0"/>
              <a:cs typeface="Times New Roman" panose="02020603050405020304" pitchFamily="18" charset="0"/>
            </a:endParaRPr>
          </a:p>
        </p:txBody>
      </p:sp>
      <p:sp>
        <p:nvSpPr>
          <p:cNvPr id="290" name="文本框 289">
            <a:extLst>
              <a:ext uri="{FF2B5EF4-FFF2-40B4-BE49-F238E27FC236}">
                <a16:creationId xmlns:a16="http://schemas.microsoft.com/office/drawing/2014/main" id="{DB836F36-97D7-DAD6-0887-69F4F981822D}"/>
              </a:ext>
            </a:extLst>
          </p:cNvPr>
          <p:cNvSpPr txBox="1"/>
          <p:nvPr/>
        </p:nvSpPr>
        <p:spPr>
          <a:xfrm>
            <a:off x="16509008" y="27035462"/>
            <a:ext cx="15430666" cy="3046988"/>
          </a:xfrm>
          <a:prstGeom prst="rect">
            <a:avLst/>
          </a:prstGeom>
          <a:noFill/>
        </p:spPr>
        <p:txBody>
          <a:bodyPr wrap="square">
            <a:spAutoFit/>
          </a:bodyPr>
          <a:lstStyle/>
          <a:p>
            <a:pPr algn="just"/>
            <a:r>
              <a:rPr lang="en-US" altLang="zh-CN" sz="4800" dirty="0">
                <a:latin typeface="Times New Roman" panose="02020603050405020304" pitchFamily="18" charset="0"/>
                <a:cs typeface="Times New Roman" panose="02020603050405020304" pitchFamily="18" charset="0"/>
              </a:rPr>
              <a:t>During the combustion process, </a:t>
            </a:r>
            <a:r>
              <a:rPr lang="en-US" altLang="zh-CN" sz="4800" dirty="0" err="1">
                <a:latin typeface="Times New Roman" panose="02020603050405020304" pitchFamily="18" charset="0"/>
                <a:cs typeface="Times New Roman" panose="02020603050405020304" pitchFamily="18" charset="0"/>
              </a:rPr>
              <a:t>Phyt</a:t>
            </a:r>
            <a:r>
              <a:rPr lang="en-US" altLang="zh-CN" sz="4800" dirty="0">
                <a:latin typeface="Times New Roman" panose="02020603050405020304" pitchFamily="18" charset="0"/>
                <a:cs typeface="Times New Roman" panose="02020603050405020304" pitchFamily="18" charset="0"/>
              </a:rPr>
              <a:t>-Cu, HNTs and PZS play multifunctional roles in both the gaseous phase and condensed phase flame retardant mechanism and finally achieve a comprehensive synergistic flame retardant effect (Fig. 5).</a:t>
            </a:r>
            <a:endParaRPr lang="zh-CN" altLang="en-US" sz="4800" dirty="0">
              <a:latin typeface="Times New Roman" panose="02020603050405020304" pitchFamily="18" charset="0"/>
              <a:cs typeface="Times New Roman" panose="02020603050405020304" pitchFamily="18" charset="0"/>
            </a:endParaRPr>
          </a:p>
        </p:txBody>
      </p:sp>
      <p:sp>
        <p:nvSpPr>
          <p:cNvPr id="291" name="文本框 290">
            <a:extLst>
              <a:ext uri="{FF2B5EF4-FFF2-40B4-BE49-F238E27FC236}">
                <a16:creationId xmlns:a16="http://schemas.microsoft.com/office/drawing/2014/main" id="{9E1FC3D8-A3DB-F158-22CC-AF00AC0F5F86}"/>
              </a:ext>
            </a:extLst>
          </p:cNvPr>
          <p:cNvSpPr txBox="1"/>
          <p:nvPr/>
        </p:nvSpPr>
        <p:spPr>
          <a:xfrm>
            <a:off x="398443" y="20688690"/>
            <a:ext cx="15430666" cy="4524315"/>
          </a:xfrm>
          <a:prstGeom prst="rect">
            <a:avLst/>
          </a:prstGeom>
          <a:noFill/>
        </p:spPr>
        <p:txBody>
          <a:bodyPr wrap="square">
            <a:spAutoFit/>
          </a:bodyPr>
          <a:lstStyle/>
          <a:p>
            <a:pPr marL="914400" indent="-914400" algn="just">
              <a:buAutoNum type="arabicParenBoth"/>
            </a:pPr>
            <a:r>
              <a:rPr lang="en-US" altLang="zh-CN" sz="4800" dirty="0">
                <a:latin typeface="Times New Roman" panose="02020603050405020304" pitchFamily="18" charset="0"/>
                <a:cs typeface="Times New Roman" panose="02020603050405020304" pitchFamily="18" charset="0"/>
              </a:rPr>
              <a:t>Cavity expansion of HNTs was dispersed in 100 mL of 2 M sulfuric acid </a:t>
            </a:r>
          </a:p>
          <a:p>
            <a:pPr marL="914400" indent="-914400" algn="just">
              <a:buAutoNum type="arabicParenBoth"/>
            </a:pPr>
            <a:r>
              <a:rPr lang="en-US" altLang="zh-CN" sz="4800" dirty="0" err="1">
                <a:latin typeface="Times New Roman" panose="02020603050405020304" pitchFamily="18" charset="0"/>
                <a:cs typeface="Times New Roman" panose="02020603050405020304" pitchFamily="18" charset="0"/>
              </a:rPr>
              <a:t>Phyt-Cu@HNTs</a:t>
            </a:r>
            <a:r>
              <a:rPr lang="en-US" altLang="zh-CN" sz="4800" dirty="0">
                <a:latin typeface="Times New Roman" panose="02020603050405020304" pitchFamily="18" charset="0"/>
                <a:cs typeface="Times New Roman" panose="02020603050405020304" pitchFamily="18" charset="0"/>
              </a:rPr>
              <a:t> prepared at 78 ◦C for 2 h </a:t>
            </a:r>
          </a:p>
          <a:p>
            <a:pPr marL="914400" indent="-914400" algn="just">
              <a:buFontTx/>
              <a:buAutoNum type="arabicParenBoth"/>
            </a:pPr>
            <a:r>
              <a:rPr lang="en-US" altLang="zh-CN" sz="4800" dirty="0" err="1">
                <a:latin typeface="Times New Roman" panose="02020603050405020304" pitchFamily="18" charset="0"/>
                <a:cs typeface="Times New Roman" panose="02020603050405020304" pitchFamily="18" charset="0"/>
              </a:rPr>
              <a:t>Phyt-Cu@HNTs</a:t>
            </a:r>
            <a:r>
              <a:rPr lang="en-US" altLang="zh-CN" sz="4800" dirty="0">
                <a:latin typeface="Times New Roman" panose="02020603050405020304" pitchFamily="18" charset="0"/>
                <a:cs typeface="Times New Roman" panose="02020603050405020304" pitchFamily="18" charset="0"/>
              </a:rPr>
              <a:t> prepared at 40 ◦C for 4.5 h </a:t>
            </a:r>
          </a:p>
          <a:p>
            <a:pPr marL="914400" indent="-914400" algn="just">
              <a:buFontTx/>
              <a:buAutoNum type="arabicParenBoth"/>
            </a:pPr>
            <a:r>
              <a:rPr lang="en-US" altLang="zh-CN" sz="4800" dirty="0">
                <a:latin typeface="Times New Roman" panose="02020603050405020304" pitchFamily="18" charset="0"/>
                <a:cs typeface="Times New Roman" panose="02020603050405020304" pitchFamily="18" charset="0"/>
              </a:rPr>
              <a:t>EP nanocomposites prepared by melt blinding</a:t>
            </a:r>
          </a:p>
          <a:p>
            <a:pPr marL="914400" indent="-914400" algn="just">
              <a:buAutoNum type="arabicParenBoth"/>
            </a:pPr>
            <a:endParaRPr lang="zh-CN" altLang="en-US" sz="4800" dirty="0">
              <a:latin typeface="Times New Roman" panose="02020603050405020304" pitchFamily="18" charset="0"/>
              <a:cs typeface="Times New Roman" panose="02020603050405020304" pitchFamily="18" charset="0"/>
            </a:endParaRPr>
          </a:p>
        </p:txBody>
      </p:sp>
      <p:sp>
        <p:nvSpPr>
          <p:cNvPr id="292" name="文本框 291">
            <a:extLst>
              <a:ext uri="{FF2B5EF4-FFF2-40B4-BE49-F238E27FC236}">
                <a16:creationId xmlns:a16="http://schemas.microsoft.com/office/drawing/2014/main" id="{B1198D0D-E2EA-FE4B-4F04-BB6006F827AF}"/>
              </a:ext>
            </a:extLst>
          </p:cNvPr>
          <p:cNvSpPr txBox="1"/>
          <p:nvPr/>
        </p:nvSpPr>
        <p:spPr>
          <a:xfrm>
            <a:off x="16509008" y="40513616"/>
            <a:ext cx="11028748" cy="2308324"/>
          </a:xfrm>
          <a:prstGeom prst="rect">
            <a:avLst/>
          </a:prstGeom>
          <a:noFill/>
        </p:spPr>
        <p:txBody>
          <a:bodyPr wrap="square">
            <a:spAutoFit/>
          </a:bodyPr>
          <a:lstStyle/>
          <a:p>
            <a:pPr algn="just"/>
            <a:r>
              <a:rPr lang="en-US" altLang="zh-CN" sz="3600" dirty="0">
                <a:latin typeface="Times New Roman" panose="02020603050405020304" pitchFamily="18" charset="0"/>
                <a:cs typeface="Times New Roman" panose="02020603050405020304" pitchFamily="18" charset="0"/>
              </a:rPr>
              <a:t>Zhao X, Wei P, Qian Y, Yu H, Liu J. Effect of talc on thermal stability and flame retardancy of polycarbonate/PSBPBP composite [J]. Journal of Applied Polymer Science. 2012, 125, 3167–3174. </a:t>
            </a:r>
            <a:endParaRPr lang="zh-CN" altLang="en-US" sz="3600" dirty="0">
              <a:latin typeface="Times New Roman" panose="02020603050405020304" pitchFamily="18" charset="0"/>
              <a:cs typeface="Times New Roman" panose="02020603050405020304" pitchFamily="18" charset="0"/>
            </a:endParaRPr>
          </a:p>
        </p:txBody>
      </p:sp>
      <p:sp>
        <p:nvSpPr>
          <p:cNvPr id="295" name="文本框 294">
            <a:extLst>
              <a:ext uri="{FF2B5EF4-FFF2-40B4-BE49-F238E27FC236}">
                <a16:creationId xmlns:a16="http://schemas.microsoft.com/office/drawing/2014/main" id="{9D55A0F9-059E-4DE3-4734-00D29A4E8C11}"/>
              </a:ext>
            </a:extLst>
          </p:cNvPr>
          <p:cNvSpPr txBox="1"/>
          <p:nvPr/>
        </p:nvSpPr>
        <p:spPr>
          <a:xfrm>
            <a:off x="17151570" y="24644998"/>
            <a:ext cx="7171283" cy="1200329"/>
          </a:xfrm>
          <a:prstGeom prst="rect">
            <a:avLst/>
          </a:prstGeom>
          <a:noFill/>
        </p:spPr>
        <p:txBody>
          <a:bodyPr wrap="square">
            <a:spAutoFit/>
          </a:bodyPr>
          <a:lstStyle/>
          <a:p>
            <a:r>
              <a:rPr lang="en-US" altLang="zh-CN" sz="3600" dirty="0">
                <a:latin typeface="Times New Roman" panose="02020603050405020304" pitchFamily="18" charset="0"/>
                <a:cs typeface="Times New Roman" panose="02020603050405020304" pitchFamily="18" charset="0"/>
              </a:rPr>
              <a:t>Fig. 3. HRR</a:t>
            </a:r>
            <a:r>
              <a:rPr lang="zh-CN" altLang="en-US" sz="3600" dirty="0">
                <a:latin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TSP</a:t>
            </a:r>
            <a:r>
              <a:rPr lang="zh-CN" altLang="en-US" sz="3600" dirty="0">
                <a:latin typeface="Times New Roman" panose="02020603050405020304" pitchFamily="18" charset="0"/>
                <a:cs typeface="Times New Roman" panose="02020603050405020304" pitchFamily="18" charset="0"/>
              </a:rPr>
              <a:t>、</a:t>
            </a:r>
            <a:r>
              <a:rPr lang="en-US" altLang="zh-CN" sz="3600" dirty="0">
                <a:latin typeface="Times New Roman" panose="02020603050405020304" pitchFamily="18" charset="0"/>
                <a:cs typeface="Times New Roman" panose="02020603050405020304" pitchFamily="18" charset="0"/>
              </a:rPr>
              <a:t>SPR and COP curves of EP and EP nanocomposites</a:t>
            </a:r>
            <a:endParaRPr lang="zh-CN" altLang="en-US" dirty="0">
              <a:latin typeface="Times New Roman" panose="02020603050405020304" pitchFamily="18" charset="0"/>
              <a:cs typeface="Times New Roman" panose="02020603050405020304" pitchFamily="18" charset="0"/>
            </a:endParaRPr>
          </a:p>
        </p:txBody>
      </p:sp>
      <p:sp>
        <p:nvSpPr>
          <p:cNvPr id="296" name="文本框 295">
            <a:extLst>
              <a:ext uri="{FF2B5EF4-FFF2-40B4-BE49-F238E27FC236}">
                <a16:creationId xmlns:a16="http://schemas.microsoft.com/office/drawing/2014/main" id="{3C1DEDF6-62AE-B73E-49B8-DECEB0C7291E}"/>
              </a:ext>
            </a:extLst>
          </p:cNvPr>
          <p:cNvSpPr txBox="1"/>
          <p:nvPr/>
        </p:nvSpPr>
        <p:spPr>
          <a:xfrm>
            <a:off x="24930925" y="24674816"/>
            <a:ext cx="7385515" cy="1200329"/>
          </a:xfrm>
          <a:prstGeom prst="rect">
            <a:avLst/>
          </a:prstGeom>
          <a:noFill/>
        </p:spPr>
        <p:txBody>
          <a:bodyPr wrap="square">
            <a:spAutoFit/>
          </a:bodyPr>
          <a:lstStyle/>
          <a:p>
            <a:r>
              <a:rPr lang="en-US" altLang="zh-CN" sz="3600" dirty="0">
                <a:latin typeface="Times New Roman" panose="02020603050405020304" pitchFamily="18" charset="0"/>
                <a:cs typeface="Times New Roman" panose="02020603050405020304" pitchFamily="18" charset="0"/>
              </a:rPr>
              <a:t>Fig. 4. Raman spectra of char residual of EP and EP nanocomposites</a:t>
            </a:r>
            <a:endParaRPr lang="zh-CN" altLang="en-US"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4CAEE83C-320F-9CAC-7BEA-F1BDA9C03F02}"/>
              </a:ext>
            </a:extLst>
          </p:cNvPr>
          <p:cNvPicPr>
            <a:picLocks noChangeAspect="1"/>
          </p:cNvPicPr>
          <p:nvPr/>
        </p:nvPicPr>
        <p:blipFill rotWithShape="1">
          <a:blip r:embed="rId10">
            <a:extLst>
              <a:ext uri="{28A0092B-C50C-407E-A947-70E740481C1C}">
                <a14:useLocalDpi xmlns:a14="http://schemas.microsoft.com/office/drawing/2010/main" val="0"/>
              </a:ext>
            </a:extLst>
          </a:blip>
          <a:srcRect l="660" t="898" r="430" b="1105"/>
          <a:stretch/>
        </p:blipFill>
        <p:spPr>
          <a:xfrm>
            <a:off x="16787540" y="30061262"/>
            <a:ext cx="15155211" cy="8371010"/>
          </a:xfrm>
          <a:prstGeom prst="rect">
            <a:avLst/>
          </a:prstGeom>
        </p:spPr>
      </p:pic>
    </p:spTree>
    <p:extLst>
      <p:ext uri="{BB962C8B-B14F-4D97-AF65-F5344CB8AC3E}">
        <p14:creationId xmlns:p14="http://schemas.microsoft.com/office/powerpoint/2010/main" val="298422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4565"/>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3944</TotalTime>
  <Words>528</Words>
  <Application>Microsoft Office PowerPoint</Application>
  <PresentationFormat>自定义</PresentationFormat>
  <Paragraphs>27</Paragraphs>
  <Slides>2</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vt:i4>
      </vt:variant>
    </vt:vector>
  </HeadingPairs>
  <TitlesOfParts>
    <vt:vector size="7" baseType="lpstr">
      <vt:lpstr>Arial</vt:lpstr>
      <vt:lpstr>Calibri</vt:lpstr>
      <vt:lpstr>Calibri Light</vt:lpstr>
      <vt:lpstr>Times New Roman</vt:lpstr>
      <vt:lpstr>Office 主题​​</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dr1073007927@outlook.com</dc:creator>
  <cp:lastModifiedBy>娄 元猛</cp:lastModifiedBy>
  <cp:revision>80</cp:revision>
  <dcterms:created xsi:type="dcterms:W3CDTF">2022-07-07T02:57:36Z</dcterms:created>
  <dcterms:modified xsi:type="dcterms:W3CDTF">2023-03-04T10:10:57Z</dcterms:modified>
</cp:coreProperties>
</file>